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95" r:id="rId3"/>
    <p:sldId id="293" r:id="rId4"/>
    <p:sldId id="298" r:id="rId5"/>
    <p:sldId id="261" r:id="rId6"/>
    <p:sldId id="276" r:id="rId7"/>
    <p:sldId id="260" r:id="rId8"/>
    <p:sldId id="263" r:id="rId9"/>
    <p:sldId id="267" r:id="rId10"/>
    <p:sldId id="266" r:id="rId11"/>
    <p:sldId id="265" r:id="rId12"/>
    <p:sldId id="264" r:id="rId13"/>
    <p:sldId id="269" r:id="rId14"/>
    <p:sldId id="268" r:id="rId15"/>
    <p:sldId id="275" r:id="rId16"/>
    <p:sldId id="270" r:id="rId17"/>
    <p:sldId id="271" r:id="rId18"/>
    <p:sldId id="272" r:id="rId19"/>
    <p:sldId id="274" r:id="rId20"/>
    <p:sldId id="273" r:id="rId21"/>
    <p:sldId id="277" r:id="rId22"/>
    <p:sldId id="279" r:id="rId23"/>
    <p:sldId id="280" r:id="rId24"/>
    <p:sldId id="301" r:id="rId25"/>
    <p:sldId id="282" r:id="rId26"/>
    <p:sldId id="283" r:id="rId27"/>
    <p:sldId id="284" r:id="rId28"/>
    <p:sldId id="286" r:id="rId29"/>
    <p:sldId id="287" r:id="rId30"/>
    <p:sldId id="289" r:id="rId31"/>
    <p:sldId id="285" r:id="rId32"/>
    <p:sldId id="290" r:id="rId33"/>
    <p:sldId id="297" r:id="rId34"/>
    <p:sldId id="291" r:id="rId35"/>
    <p:sldId id="29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B5AB"/>
    <a:srgbClr val="86E33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99" autoAdjust="0"/>
  </p:normalViewPr>
  <p:slideViewPr>
    <p:cSldViewPr>
      <p:cViewPr varScale="1">
        <p:scale>
          <a:sx n="86" d="100"/>
          <a:sy n="86" d="100"/>
        </p:scale>
        <p:origin x="-696"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726" y="-8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9311EE-A7B2-46A3-AA16-3C773A365A0F}" type="datetimeFigureOut">
              <a:rPr lang="en-US" smtClean="0"/>
              <a:pPr/>
              <a:t>9/12/2013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3B794-87E4-4AF9-BB6F-44A8AB00ECA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Diane</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Chuck:</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Diane:</a:t>
            </a:r>
          </a:p>
          <a:p>
            <a:r>
              <a:rPr lang="en-US" dirty="0" smtClean="0"/>
              <a:t>Need</a:t>
            </a:r>
            <a:r>
              <a:rPr lang="en-US" baseline="0" dirty="0" smtClean="0"/>
              <a:t> to develop a new 5 year plan for both library and museum. This plan will be used to establish the annual budget and fundraise for the future. </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31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Tried</a:t>
            </a:r>
            <a:r>
              <a:rPr lang="en-US" baseline="0" dirty="0" smtClean="0"/>
              <a:t> in 2012 but failed by a 2 to 1 margin. We are the second least publically funded library within our population range in NYS.</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Circulation is</a:t>
            </a:r>
            <a:r>
              <a:rPr lang="en-US" baseline="0" dirty="0" smtClean="0"/>
              <a:t> increasing and funding is going down. If we had tax payer support we would be able to go to voters for that percentage increase every few years.</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Public Library systems were created to: </a:t>
            </a:r>
          </a:p>
          <a:p>
            <a:pPr lvl="0"/>
            <a:r>
              <a:rPr lang="en-US" sz="1200" kern="1200" dirty="0" smtClean="0">
                <a:solidFill>
                  <a:schemeClr val="tx1"/>
                </a:solidFill>
                <a:latin typeface="+mn-lt"/>
                <a:ea typeface="+mn-ea"/>
                <a:cs typeface="+mn-cs"/>
              </a:rPr>
              <a:t>Encourage libraries to share their resources with other libraries;</a:t>
            </a:r>
          </a:p>
          <a:p>
            <a:pPr lvl="0"/>
            <a:r>
              <a:rPr lang="en-US" sz="1200" kern="1200" dirty="0" smtClean="0">
                <a:solidFill>
                  <a:schemeClr val="tx1"/>
                </a:solidFill>
                <a:latin typeface="+mn-lt"/>
                <a:ea typeface="+mn-ea"/>
                <a:cs typeface="+mn-cs"/>
              </a:rPr>
              <a:t>Provide a source for professional expertise and advice for public libraries regardless of their size, staffing and budget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To create a opportunities for economies of scale through shared purchasing and contracts for services.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Funding for Public Library Systems comes largely from NYS.  The Library Aid part of the State Budget goes to fund the operation of systems.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Chuck:</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Chuck:</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Chuck:</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Chuck:</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Chuck:</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26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Chuck:</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3E3B794-87E4-4AF9-BB6F-44A8AB00ECAA}"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655DE9-2E57-449E-B76E-744FDFAD50F1}"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55DE9-2E57-449E-B76E-744FDFAD50F1}"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55DE9-2E57-449E-B76E-744FDFAD50F1}"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655DE9-2E57-449E-B76E-744FDFAD50F1}"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655DE9-2E57-449E-B76E-744FDFAD50F1}"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655DE9-2E57-449E-B76E-744FDFAD50F1}" type="datetimeFigureOut">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655DE9-2E57-449E-B76E-744FDFAD50F1}" type="datetimeFigureOut">
              <a:rPr lang="en-US" smtClean="0"/>
              <a:pPr/>
              <a:t>9/12/2013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655DE9-2E57-449E-B76E-744FDFAD50F1}" type="datetimeFigureOut">
              <a:rPr lang="en-US" smtClean="0"/>
              <a:pPr/>
              <a:t>9/12/2013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55DE9-2E57-449E-B76E-744FDFAD50F1}" type="datetimeFigureOut">
              <a:rPr lang="en-US" smtClean="0"/>
              <a:pPr/>
              <a:t>9/12/2013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55DE9-2E57-449E-B76E-744FDFAD50F1}" type="datetimeFigureOut">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55DE9-2E57-449E-B76E-744FDFAD50F1}" type="datetimeFigureOut">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DB0B1-68CF-4165-92A2-C65E585FA3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55DE9-2E57-449E-B76E-744FDFAD50F1}" type="datetimeFigureOut">
              <a:rPr lang="en-US" smtClean="0"/>
              <a:pPr/>
              <a:t>9/12/2013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DB0B1-68CF-4165-92A2-C65E585FA3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8" name="Picture 7" descr="liblogobgalone.png"/>
          <p:cNvPicPr>
            <a:picLocks noChangeAspect="1"/>
          </p:cNvPicPr>
          <p:nvPr/>
        </p:nvPicPr>
        <p:blipFill>
          <a:blip r:embed="rId2" cstate="print"/>
          <a:stretch>
            <a:fillRect/>
          </a:stretch>
        </p:blipFill>
        <p:spPr>
          <a:xfrm>
            <a:off x="1447800" y="5257800"/>
            <a:ext cx="2110743" cy="658715"/>
          </a:xfrm>
          <a:prstGeom prst="rect">
            <a:avLst/>
          </a:prstGeom>
        </p:spPr>
      </p:pic>
      <p:sp>
        <p:nvSpPr>
          <p:cNvPr id="37" name="TextBox 36"/>
          <p:cNvSpPr txBox="1"/>
          <p:nvPr/>
        </p:nvSpPr>
        <p:spPr>
          <a:xfrm>
            <a:off x="1981200" y="838200"/>
            <a:ext cx="6723315" cy="830997"/>
          </a:xfrm>
          <a:prstGeom prst="rect">
            <a:avLst/>
          </a:prstGeom>
          <a:noFill/>
        </p:spPr>
        <p:txBody>
          <a:bodyPr wrap="none" rtlCol="0">
            <a:spAutoFit/>
          </a:bodyPr>
          <a:lstStyle/>
          <a:p>
            <a:r>
              <a:rPr lang="en-US" sz="4800" dirty="0" smtClean="0">
                <a:latin typeface="basic title font" pitchFamily="2" charset="0"/>
              </a:rPr>
              <a:t>New Trustee Orientation</a:t>
            </a:r>
            <a:endParaRPr lang="en-US" sz="4800" dirty="0">
              <a:latin typeface="basic title font" pitchFamily="2" charset="0"/>
            </a:endParaRPr>
          </a:p>
        </p:txBody>
      </p:sp>
      <p:pic>
        <p:nvPicPr>
          <p:cNvPr id="38" name="Picture 37" descr="Arkell Museum Logo.tif"/>
          <p:cNvPicPr>
            <a:picLocks noChangeAspect="1"/>
          </p:cNvPicPr>
          <p:nvPr/>
        </p:nvPicPr>
        <p:blipFill>
          <a:blip r:embed="rId3" cstate="print"/>
          <a:stretch>
            <a:fillRect/>
          </a:stretch>
        </p:blipFill>
        <p:spPr>
          <a:xfrm>
            <a:off x="1524000" y="4038600"/>
            <a:ext cx="1828800" cy="1084118"/>
          </a:xfrm>
          <a:prstGeom prst="rect">
            <a:avLst/>
          </a:prstGeom>
        </p:spPr>
      </p:pic>
      <p:pic>
        <p:nvPicPr>
          <p:cNvPr id="40" name="Picture 39" descr="arkell.jpg"/>
          <p:cNvPicPr>
            <a:picLocks noChangeAspect="1"/>
          </p:cNvPicPr>
          <p:nvPr/>
        </p:nvPicPr>
        <p:blipFill>
          <a:blip r:embed="rId4" cstate="print"/>
          <a:stretch>
            <a:fillRect/>
          </a:stretch>
        </p:blipFill>
        <p:spPr>
          <a:xfrm>
            <a:off x="4191000" y="2209800"/>
            <a:ext cx="4187952" cy="393192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905000" y="381000"/>
            <a:ext cx="6629400" cy="2308324"/>
          </a:xfrm>
          <a:prstGeom prst="rect">
            <a:avLst/>
          </a:prstGeom>
          <a:noFill/>
        </p:spPr>
        <p:txBody>
          <a:bodyPr wrap="square" rtlCol="0">
            <a:spAutoFit/>
          </a:bodyPr>
          <a:lstStyle/>
          <a:p>
            <a:r>
              <a:rPr lang="en-US" sz="4800" dirty="0" smtClean="0">
                <a:solidFill>
                  <a:schemeClr val="accent2">
                    <a:lumMod val="75000"/>
                  </a:schemeClr>
                </a:solidFill>
                <a:latin typeface="Gill Sans MT" pitchFamily="34" charset="0"/>
              </a:rPr>
              <a:t>#2 Board Approved</a:t>
            </a:r>
          </a:p>
          <a:p>
            <a:r>
              <a:rPr lang="en-US" sz="4800" dirty="0" smtClean="0">
                <a:solidFill>
                  <a:schemeClr val="accent2">
                    <a:lumMod val="75000"/>
                  </a:schemeClr>
                </a:solidFill>
                <a:latin typeface="Gill Sans MT" pitchFamily="34" charset="0"/>
              </a:rPr>
              <a:t>Written Long Range</a:t>
            </a:r>
          </a:p>
          <a:p>
            <a:r>
              <a:rPr lang="en-US" sz="4800" dirty="0" smtClean="0">
                <a:solidFill>
                  <a:schemeClr val="accent2">
                    <a:lumMod val="75000"/>
                  </a:schemeClr>
                </a:solidFill>
                <a:latin typeface="Gill Sans MT" pitchFamily="34" charset="0"/>
              </a:rPr>
              <a:t>Plan of Service</a:t>
            </a:r>
            <a:endParaRPr lang="en-US" sz="4800" dirty="0">
              <a:solidFill>
                <a:schemeClr val="accent2">
                  <a:lumMod val="75000"/>
                </a:schemeClr>
              </a:solidFill>
              <a:latin typeface="Gill Sans MT" pitchFamily="34" charset="0"/>
            </a:endParaRPr>
          </a:p>
        </p:txBody>
      </p:sp>
      <p:pic>
        <p:nvPicPr>
          <p:cNvPr id="1026" name="Picture 2" descr="C:\Documents and Settings\staff\Local Settings\Temporary Internet Files\Content.IE5\12D1PTZJ\MP900316779[1].jpg"/>
          <p:cNvPicPr>
            <a:picLocks noChangeAspect="1" noChangeArrowheads="1"/>
          </p:cNvPicPr>
          <p:nvPr/>
        </p:nvPicPr>
        <p:blipFill>
          <a:blip r:embed="rId2" cstate="print"/>
          <a:srcRect/>
          <a:stretch>
            <a:fillRect/>
          </a:stretch>
        </p:blipFill>
        <p:spPr bwMode="auto">
          <a:xfrm>
            <a:off x="3200400" y="3124200"/>
            <a:ext cx="3657600" cy="240792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752600" y="381000"/>
            <a:ext cx="5814741" cy="1569660"/>
          </a:xfrm>
          <a:prstGeom prst="rect">
            <a:avLst/>
          </a:prstGeom>
          <a:noFill/>
        </p:spPr>
        <p:txBody>
          <a:bodyPr wrap="square" rtlCol="0">
            <a:spAutoFit/>
          </a:bodyPr>
          <a:lstStyle/>
          <a:p>
            <a:r>
              <a:rPr lang="en-US" sz="4800" dirty="0" smtClean="0">
                <a:solidFill>
                  <a:schemeClr val="accent2">
                    <a:lumMod val="75000"/>
                  </a:schemeClr>
                </a:solidFill>
                <a:latin typeface="Gill Sans MT" pitchFamily="34" charset="0"/>
              </a:rPr>
              <a:t>#3 Annual Report </a:t>
            </a:r>
          </a:p>
          <a:p>
            <a:r>
              <a:rPr lang="en-US" sz="4800" dirty="0" smtClean="0">
                <a:solidFill>
                  <a:schemeClr val="accent2">
                    <a:lumMod val="75000"/>
                  </a:schemeClr>
                </a:solidFill>
                <a:latin typeface="Gill Sans MT" pitchFamily="34" charset="0"/>
              </a:rPr>
              <a:t>to the Community</a:t>
            </a:r>
            <a:endParaRPr lang="en-US" sz="4800" dirty="0">
              <a:solidFill>
                <a:schemeClr val="accent2">
                  <a:lumMod val="75000"/>
                </a:schemeClr>
              </a:solidFill>
              <a:latin typeface="Gill Sans MT" pitchFamily="34" charset="0"/>
            </a:endParaRPr>
          </a:p>
        </p:txBody>
      </p:sp>
      <p:pic>
        <p:nvPicPr>
          <p:cNvPr id="2053" name="Picture 5" descr="C:\Documents and Settings\staff\Local Settings\Temporary Internet Files\Content.IE5\J8QK14A4\MC900439612[1].png"/>
          <p:cNvPicPr>
            <a:picLocks noChangeAspect="1" noChangeArrowheads="1"/>
          </p:cNvPicPr>
          <p:nvPr/>
        </p:nvPicPr>
        <p:blipFill>
          <a:blip r:embed="rId2" cstate="print"/>
          <a:srcRect/>
          <a:stretch>
            <a:fillRect/>
          </a:stretch>
        </p:blipFill>
        <p:spPr bwMode="auto">
          <a:xfrm>
            <a:off x="2362200" y="2590800"/>
            <a:ext cx="6515100" cy="463296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676400" y="381000"/>
            <a:ext cx="8739798" cy="2308324"/>
          </a:xfrm>
          <a:prstGeom prst="rect">
            <a:avLst/>
          </a:prstGeom>
          <a:noFill/>
        </p:spPr>
        <p:txBody>
          <a:bodyPr wrap="square" rtlCol="0">
            <a:spAutoFit/>
          </a:bodyPr>
          <a:lstStyle/>
          <a:p>
            <a:r>
              <a:rPr lang="en-US" sz="4800" dirty="0" smtClean="0">
                <a:solidFill>
                  <a:schemeClr val="accent2">
                    <a:lumMod val="75000"/>
                  </a:schemeClr>
                </a:solidFill>
                <a:latin typeface="Gill Sans MT" pitchFamily="34" charset="0"/>
              </a:rPr>
              <a:t>#4 Board Approved</a:t>
            </a:r>
          </a:p>
          <a:p>
            <a:r>
              <a:rPr lang="en-US" sz="4800" dirty="0" smtClean="0">
                <a:solidFill>
                  <a:schemeClr val="accent2">
                    <a:lumMod val="75000"/>
                  </a:schemeClr>
                </a:solidFill>
                <a:latin typeface="Gill Sans MT" pitchFamily="34" charset="0"/>
              </a:rPr>
              <a:t>Written Policies </a:t>
            </a:r>
          </a:p>
          <a:p>
            <a:r>
              <a:rPr lang="en-US" sz="4800" dirty="0" smtClean="0">
                <a:solidFill>
                  <a:schemeClr val="accent2">
                    <a:lumMod val="75000"/>
                  </a:schemeClr>
                </a:solidFill>
                <a:latin typeface="Gill Sans MT" pitchFamily="34" charset="0"/>
              </a:rPr>
              <a:t>of Operation</a:t>
            </a:r>
            <a:endParaRPr lang="en-US" sz="4800" dirty="0">
              <a:solidFill>
                <a:schemeClr val="accent2">
                  <a:lumMod val="75000"/>
                </a:schemeClr>
              </a:solidFill>
              <a:latin typeface="Gill Sans MT" pitchFamily="34" charset="0"/>
            </a:endParaRPr>
          </a:p>
        </p:txBody>
      </p:sp>
      <p:pic>
        <p:nvPicPr>
          <p:cNvPr id="8" name="Picture 7" descr="Picture 297.jpg"/>
          <p:cNvPicPr>
            <a:picLocks noChangeAspect="1"/>
          </p:cNvPicPr>
          <p:nvPr/>
        </p:nvPicPr>
        <p:blipFill>
          <a:blip r:embed="rId2" cstate="print"/>
          <a:stretch>
            <a:fillRect/>
          </a:stretch>
        </p:blipFill>
        <p:spPr>
          <a:xfrm>
            <a:off x="4876800" y="2895600"/>
            <a:ext cx="3784600" cy="28384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Documents and Settings\mary\Local Settings\Temporary Internet Files\Content.IE5\R66NO8M9\MP90028518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32377" y="152401"/>
            <a:ext cx="7559223" cy="58674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600200" y="3276600"/>
            <a:ext cx="5662640" cy="2308324"/>
          </a:xfrm>
          <a:prstGeom prst="rect">
            <a:avLst/>
          </a:prstGeom>
          <a:noFill/>
        </p:spPr>
        <p:txBody>
          <a:bodyPr wrap="none" rtlCol="0">
            <a:spAutoFit/>
          </a:bodyPr>
          <a:lstStyle/>
          <a:p>
            <a:r>
              <a:rPr lang="en-US" sz="4800" dirty="0" smtClean="0">
                <a:solidFill>
                  <a:schemeClr val="bg1"/>
                </a:solidFill>
                <a:latin typeface="Gill Sans MT" pitchFamily="34" charset="0"/>
              </a:rPr>
              <a:t>#5 Annual Budget </a:t>
            </a:r>
          </a:p>
          <a:p>
            <a:r>
              <a:rPr lang="en-US" sz="4800" dirty="0" smtClean="0">
                <a:solidFill>
                  <a:schemeClr val="bg1"/>
                </a:solidFill>
                <a:latin typeface="Gill Sans MT" pitchFamily="34" charset="0"/>
              </a:rPr>
              <a:t>Presented to Funding </a:t>
            </a:r>
          </a:p>
          <a:p>
            <a:r>
              <a:rPr lang="en-US" sz="4800" dirty="0" smtClean="0">
                <a:solidFill>
                  <a:schemeClr val="bg1"/>
                </a:solidFill>
                <a:latin typeface="Gill Sans MT" pitchFamily="34" charset="0"/>
              </a:rPr>
              <a:t>Agencies</a:t>
            </a:r>
            <a:endParaRPr lang="en-US" sz="48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ocuments and Settings\mary\Local Settings\Temporary Internet Files\Content.IE5\R66NO8M9\MP900430638[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71600" y="0"/>
            <a:ext cx="7543800" cy="6096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2667000" y="1066800"/>
            <a:ext cx="5837239" cy="1569660"/>
          </a:xfrm>
          <a:prstGeom prst="rect">
            <a:avLst/>
          </a:prstGeom>
          <a:noFill/>
        </p:spPr>
        <p:txBody>
          <a:bodyPr wrap="none" rtlCol="0">
            <a:spAutoFit/>
          </a:bodyPr>
          <a:lstStyle/>
          <a:p>
            <a:r>
              <a:rPr lang="en-US" sz="4800" dirty="0" smtClean="0">
                <a:solidFill>
                  <a:schemeClr val="accent2">
                    <a:lumMod val="75000"/>
                  </a:schemeClr>
                </a:solidFill>
                <a:latin typeface="Gill Sans MT" pitchFamily="34" charset="0"/>
              </a:rPr>
              <a:t>#7 Maintains Minimum</a:t>
            </a:r>
          </a:p>
          <a:p>
            <a:r>
              <a:rPr lang="en-US" sz="4800" dirty="0" smtClean="0">
                <a:solidFill>
                  <a:schemeClr val="accent2">
                    <a:lumMod val="75000"/>
                  </a:schemeClr>
                </a:solidFill>
                <a:latin typeface="Gill Sans MT" pitchFamily="34" charset="0"/>
              </a:rPr>
              <a:t>Open Hours</a:t>
            </a:r>
            <a:endParaRPr lang="en-US" sz="4800" dirty="0">
              <a:solidFill>
                <a:schemeClr val="accent2">
                  <a:lumMod val="75000"/>
                </a:schemeClr>
              </a:solidFill>
              <a:latin typeface="Gill Sans MT"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600200" y="3276600"/>
            <a:ext cx="5662640" cy="2308324"/>
          </a:xfrm>
          <a:prstGeom prst="rect">
            <a:avLst/>
          </a:prstGeom>
          <a:noFill/>
        </p:spPr>
        <p:txBody>
          <a:bodyPr wrap="none" rtlCol="0">
            <a:spAutoFit/>
          </a:bodyPr>
          <a:lstStyle/>
          <a:p>
            <a:r>
              <a:rPr lang="en-US" sz="4800" dirty="0" smtClean="0">
                <a:solidFill>
                  <a:schemeClr val="bg1"/>
                </a:solidFill>
                <a:latin typeface="Gill Sans MT" pitchFamily="34" charset="0"/>
              </a:rPr>
              <a:t>#5 Annual Budget </a:t>
            </a:r>
          </a:p>
          <a:p>
            <a:r>
              <a:rPr lang="en-US" sz="4800" dirty="0" smtClean="0">
                <a:solidFill>
                  <a:schemeClr val="bg1"/>
                </a:solidFill>
                <a:latin typeface="Gill Sans MT" pitchFamily="34" charset="0"/>
              </a:rPr>
              <a:t>Presented to Funding </a:t>
            </a:r>
          </a:p>
          <a:p>
            <a:r>
              <a:rPr lang="en-US" sz="4800" dirty="0" smtClean="0">
                <a:solidFill>
                  <a:schemeClr val="bg1"/>
                </a:solidFill>
                <a:latin typeface="Gill Sans MT" pitchFamily="34" charset="0"/>
              </a:rPr>
              <a:t>Agencies</a:t>
            </a:r>
            <a:endParaRPr lang="en-US" sz="4800" dirty="0">
              <a:solidFill>
                <a:schemeClr val="bg1"/>
              </a:solidFill>
              <a:latin typeface="Gill Sans MT" pitchFamily="34" charset="0"/>
            </a:endParaRPr>
          </a:p>
        </p:txBody>
      </p:sp>
      <p:sp>
        <p:nvSpPr>
          <p:cNvPr id="8" name="Content Placeholder 2"/>
          <p:cNvSpPr txBox="1">
            <a:spLocks/>
          </p:cNvSpPr>
          <p:nvPr/>
        </p:nvSpPr>
        <p:spPr>
          <a:xfrm>
            <a:off x="1524000" y="304800"/>
            <a:ext cx="7620000" cy="601980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006699"/>
                </a:solidFill>
                <a:effectLst/>
                <a:uLnTx/>
                <a:uFillTx/>
                <a:latin typeface="+mn-lt"/>
                <a:ea typeface="+mn-ea"/>
                <a:cs typeface="+mn-cs"/>
              </a:rPr>
              <a:t> </a:t>
            </a:r>
            <a:r>
              <a:rPr kumimoji="0" lang="en-US" sz="2800" b="1" i="0" u="sng" strike="noStrike" kern="1200" cap="none" spc="0" normalizeH="0" baseline="0" noProof="0" dirty="0" smtClean="0">
                <a:ln>
                  <a:noFill/>
                </a:ln>
                <a:solidFill>
                  <a:srgbClr val="006699"/>
                </a:solidFill>
                <a:effectLst/>
                <a:uLnTx/>
                <a:uFillTx/>
                <a:latin typeface="Franklin Gothic Book" pitchFamily="34" charset="0"/>
                <a:ea typeface="+mn-ea"/>
                <a:cs typeface="+mn-cs"/>
              </a:rPr>
              <a:t>Service Population </a:t>
            </a:r>
            <a:r>
              <a:rPr kumimoji="0" lang="en-US" sz="2800" b="1" i="0" u="none" strike="noStrike" kern="1200" cap="none" spc="0" normalizeH="0" baseline="0" noProof="0" dirty="0" smtClean="0">
                <a:ln>
                  <a:noFill/>
                </a:ln>
                <a:solidFill>
                  <a:srgbClr val="006699"/>
                </a:solidFill>
                <a:effectLst/>
                <a:uLnTx/>
                <a:uFillTx/>
                <a:latin typeface="Franklin Gothic Book" pitchFamily="34" charset="0"/>
                <a:ea typeface="+mn-ea"/>
                <a:cs typeface="+mn-cs"/>
              </a:rPr>
              <a:t> </a:t>
            </a:r>
            <a:r>
              <a:rPr kumimoji="0" lang="en-US" sz="2800" b="1" i="0" u="sng" strike="noStrike" kern="1200" cap="none" spc="0" normalizeH="0" baseline="0" noProof="0" dirty="0" smtClean="0">
                <a:ln>
                  <a:noFill/>
                </a:ln>
                <a:solidFill>
                  <a:srgbClr val="006699"/>
                </a:solidFill>
                <a:effectLst/>
                <a:uLnTx/>
                <a:uFillTx/>
                <a:latin typeface="Franklin Gothic Book" pitchFamily="34" charset="0"/>
                <a:ea typeface="+mn-ea"/>
                <a:cs typeface="+mn-cs"/>
              </a:rPr>
              <a:t>Minimum Weekly Hours Open</a:t>
            </a:r>
            <a:r>
              <a:rPr kumimoji="0" lang="en-US" sz="2800" b="1" i="0" u="none" strike="noStrike" kern="1200" cap="none" spc="0" normalizeH="0" baseline="0" noProof="0" dirty="0" smtClean="0">
                <a:ln>
                  <a:noFill/>
                </a:ln>
                <a:solidFill>
                  <a:srgbClr val="006699"/>
                </a:solidFill>
                <a:effectLst/>
                <a:uLnTx/>
                <a:uFillTx/>
                <a:latin typeface="Franklin Gothic Book" pitchFamily="34" charset="0"/>
                <a:ea typeface="+mn-ea"/>
                <a:cs typeface="+mn-cs"/>
              </a:rPr>
              <a:t> </a:t>
            </a:r>
          </a:p>
          <a:p>
            <a:pPr marL="0" marR="0" lvl="0" indent="0" algn="ctr" defTabSz="914400" rtl="0" eaLnBrk="1" fontAlgn="auto" latinLnBrk="0" hangingPunct="1">
              <a:lnSpc>
                <a:spcPct val="100000"/>
              </a:lnSpc>
              <a:spcBef>
                <a:spcPct val="20000"/>
              </a:spcBef>
              <a:spcAft>
                <a:spcPts val="1200"/>
              </a:spcAft>
              <a:buClrTx/>
              <a:buSzTx/>
              <a:buFont typeface="Arial" pitchFamily="34" charset="0"/>
              <a:buNone/>
              <a:tabLst/>
              <a:defRPr/>
            </a:pPr>
            <a:r>
              <a:rPr kumimoji="0" lang="en-US" sz="3200" b="1" i="0" u="none" strike="noStrike" kern="1200" cap="none" spc="0" normalizeH="0" baseline="0" noProof="0" dirty="0" smtClean="0">
                <a:ln>
                  <a:noFill/>
                </a:ln>
                <a:solidFill>
                  <a:srgbClr val="006699"/>
                </a:solidFill>
                <a:effectLst/>
                <a:uLnTx/>
                <a:uFillTx/>
                <a:latin typeface="Franklin Gothic Book" pitchFamily="34" charset="0"/>
                <a:ea typeface="+mn-ea"/>
                <a:cs typeface="+mn-cs"/>
              </a:rPr>
              <a:t>Up to 500 					12 </a:t>
            </a:r>
          </a:p>
          <a:p>
            <a:pPr marL="0" marR="0" lvl="0" indent="0" algn="ctr" defTabSz="914400" rtl="0" eaLnBrk="1" fontAlgn="auto" latinLnBrk="0" hangingPunct="1">
              <a:lnSpc>
                <a:spcPct val="100000"/>
              </a:lnSpc>
              <a:spcBef>
                <a:spcPct val="20000"/>
              </a:spcBef>
              <a:spcAft>
                <a:spcPts val="1200"/>
              </a:spcAft>
              <a:buClrTx/>
              <a:buSzTx/>
              <a:buFont typeface="Arial" pitchFamily="34" charset="0"/>
              <a:buNone/>
              <a:tabLst/>
              <a:defRPr/>
            </a:pPr>
            <a:r>
              <a:rPr kumimoji="0" lang="en-US" sz="3200" b="1" i="0" u="none" strike="noStrike" kern="1200" cap="none" spc="0" normalizeH="0" baseline="0" noProof="0" dirty="0" smtClean="0">
                <a:ln>
                  <a:noFill/>
                </a:ln>
                <a:solidFill>
                  <a:srgbClr val="006699"/>
                </a:solidFill>
                <a:effectLst/>
                <a:uLnTx/>
                <a:uFillTx/>
                <a:latin typeface="Franklin Gothic Book" pitchFamily="34" charset="0"/>
                <a:ea typeface="+mn-ea"/>
                <a:cs typeface="+mn-cs"/>
              </a:rPr>
              <a:t>500-2,499 				20 </a:t>
            </a:r>
          </a:p>
          <a:p>
            <a:pPr marL="0" marR="0" lvl="0" indent="0" algn="ctr" defTabSz="914400" rtl="0" eaLnBrk="1" fontAlgn="auto" latinLnBrk="0" hangingPunct="1">
              <a:lnSpc>
                <a:spcPct val="100000"/>
              </a:lnSpc>
              <a:spcBef>
                <a:spcPct val="20000"/>
              </a:spcBef>
              <a:spcAft>
                <a:spcPts val="1200"/>
              </a:spcAft>
              <a:buClrTx/>
              <a:buSzTx/>
              <a:buFont typeface="Arial" pitchFamily="34" charset="0"/>
              <a:buNone/>
              <a:tabLst/>
              <a:defRPr/>
            </a:pPr>
            <a:r>
              <a:rPr kumimoji="0" lang="en-US" sz="3200" b="1" i="0" u="none" strike="noStrike" kern="1200" cap="none" spc="0" normalizeH="0" baseline="0" noProof="0" dirty="0" smtClean="0">
                <a:ln>
                  <a:noFill/>
                </a:ln>
                <a:solidFill>
                  <a:srgbClr val="006699"/>
                </a:solidFill>
                <a:effectLst/>
                <a:uLnTx/>
                <a:uFillTx/>
                <a:latin typeface="Franklin Gothic Book" pitchFamily="34" charset="0"/>
                <a:ea typeface="+mn-ea"/>
                <a:cs typeface="+mn-cs"/>
              </a:rPr>
              <a:t>2,500-4,999 				25 </a:t>
            </a:r>
          </a:p>
          <a:p>
            <a:pPr marL="0" marR="0" lvl="0" indent="0" algn="ctr" defTabSz="914400" rtl="0" eaLnBrk="1" fontAlgn="auto" latinLnBrk="0" hangingPunct="1">
              <a:lnSpc>
                <a:spcPct val="100000"/>
              </a:lnSpc>
              <a:spcBef>
                <a:spcPct val="20000"/>
              </a:spcBef>
              <a:spcAft>
                <a:spcPts val="1200"/>
              </a:spcAft>
              <a:buClrTx/>
              <a:buSzTx/>
              <a:buFont typeface="Arial" pitchFamily="34" charset="0"/>
              <a:buNone/>
              <a:tabLst/>
              <a:defRPr/>
            </a:pPr>
            <a:r>
              <a:rPr kumimoji="0" lang="en-US" sz="3200" b="1" i="0" u="none" strike="noStrike" kern="1200" cap="none" spc="0" normalizeH="0" baseline="0" noProof="0" dirty="0" smtClean="0">
                <a:ln>
                  <a:noFill/>
                </a:ln>
                <a:solidFill>
                  <a:srgbClr val="006699"/>
                </a:solidFill>
                <a:effectLst/>
                <a:uLnTx/>
                <a:uFillTx/>
                <a:latin typeface="Franklin Gothic Book" pitchFamily="34" charset="0"/>
                <a:ea typeface="+mn-ea"/>
                <a:cs typeface="+mn-cs"/>
              </a:rPr>
              <a:t>5,000-14,999 				35 </a:t>
            </a:r>
          </a:p>
          <a:p>
            <a:pPr marL="0" marR="0" lvl="0" indent="0" algn="ctr" defTabSz="914400" rtl="0" eaLnBrk="1" fontAlgn="auto" latinLnBrk="0" hangingPunct="1">
              <a:lnSpc>
                <a:spcPct val="100000"/>
              </a:lnSpc>
              <a:spcBef>
                <a:spcPct val="20000"/>
              </a:spcBef>
              <a:spcAft>
                <a:spcPts val="1200"/>
              </a:spcAft>
              <a:buClrTx/>
              <a:buSzTx/>
              <a:buFont typeface="Arial" pitchFamily="34" charset="0"/>
              <a:buNone/>
              <a:tabLst/>
              <a:defRPr/>
            </a:pPr>
            <a:r>
              <a:rPr kumimoji="0" lang="en-US" sz="3200" b="1" i="0" u="none" strike="noStrike" kern="1200" cap="none" spc="0" normalizeH="0" baseline="0" noProof="0" dirty="0" smtClean="0">
                <a:ln>
                  <a:noFill/>
                </a:ln>
                <a:solidFill>
                  <a:srgbClr val="006699"/>
                </a:solidFill>
                <a:effectLst/>
                <a:uLnTx/>
                <a:uFillTx/>
                <a:latin typeface="Franklin Gothic Book" pitchFamily="34" charset="0"/>
                <a:ea typeface="+mn-ea"/>
                <a:cs typeface="+mn-cs"/>
              </a:rPr>
              <a:t>15,000-24,999 			          40 </a:t>
            </a:r>
          </a:p>
          <a:p>
            <a:pPr marL="0" marR="0" lvl="0" indent="0" algn="ctr" defTabSz="914400" rtl="0" eaLnBrk="1" fontAlgn="auto" latinLnBrk="0" hangingPunct="1">
              <a:lnSpc>
                <a:spcPct val="100000"/>
              </a:lnSpc>
              <a:spcBef>
                <a:spcPct val="20000"/>
              </a:spcBef>
              <a:spcAft>
                <a:spcPts val="1200"/>
              </a:spcAft>
              <a:buClrTx/>
              <a:buSzTx/>
              <a:buFont typeface="Arial" pitchFamily="34" charset="0"/>
              <a:buNone/>
              <a:tabLst/>
              <a:defRPr/>
            </a:pPr>
            <a:r>
              <a:rPr kumimoji="0" lang="en-US" sz="3200" b="1" i="0" u="none" strike="noStrike" kern="1200" cap="none" spc="0" normalizeH="0" baseline="0" noProof="0" dirty="0" smtClean="0">
                <a:ln>
                  <a:noFill/>
                </a:ln>
                <a:solidFill>
                  <a:srgbClr val="006699"/>
                </a:solidFill>
                <a:effectLst/>
                <a:uLnTx/>
                <a:uFillTx/>
                <a:latin typeface="Franklin Gothic Book" pitchFamily="34" charset="0"/>
                <a:ea typeface="+mn-ea"/>
                <a:cs typeface="+mn-cs"/>
              </a:rPr>
              <a:t>25,000-99,999       			55 </a:t>
            </a:r>
          </a:p>
          <a:p>
            <a:pPr marL="0" marR="0" lvl="0" indent="0" algn="ctr" defTabSz="914400" rtl="0" eaLnBrk="1" fontAlgn="auto" latinLnBrk="0" hangingPunct="1">
              <a:lnSpc>
                <a:spcPct val="100000"/>
              </a:lnSpc>
              <a:spcBef>
                <a:spcPct val="20000"/>
              </a:spcBef>
              <a:spcAft>
                <a:spcPts val="1200"/>
              </a:spcAft>
              <a:buClrTx/>
              <a:buSzTx/>
              <a:buFont typeface="Arial" pitchFamily="34" charset="0"/>
              <a:buNone/>
              <a:tabLst/>
              <a:defRPr/>
            </a:pPr>
            <a:r>
              <a:rPr kumimoji="0" lang="en-US" sz="3200" b="1" i="0" u="none" strike="noStrike" kern="1200" cap="none" spc="0" normalizeH="0" baseline="0" noProof="0" dirty="0" smtClean="0">
                <a:ln>
                  <a:noFill/>
                </a:ln>
                <a:solidFill>
                  <a:srgbClr val="006699"/>
                </a:solidFill>
                <a:effectLst/>
                <a:uLnTx/>
                <a:uFillTx/>
                <a:latin typeface="Franklin Gothic Book" pitchFamily="34" charset="0"/>
                <a:ea typeface="+mn-ea"/>
                <a:cs typeface="+mn-cs"/>
              </a:rPr>
              <a:t>100,000 and above 			60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TextBox 8"/>
          <p:cNvSpPr txBox="1"/>
          <p:nvPr/>
        </p:nvSpPr>
        <p:spPr>
          <a:xfrm>
            <a:off x="1676400" y="381001"/>
            <a:ext cx="7239000" cy="461665"/>
          </a:xfrm>
          <a:prstGeom prst="rect">
            <a:avLst/>
          </a:prstGeom>
          <a:noFill/>
        </p:spPr>
        <p:txBody>
          <a:bodyPr wrap="square" rtlCol="0">
            <a:spAutoFit/>
          </a:bodyPr>
          <a:lstStyle/>
          <a:p>
            <a:r>
              <a:rPr lang="en-US" sz="2400" b="1" dirty="0" smtClean="0">
                <a:latin typeface="Gill Sans MT" pitchFamily="34" charset="0"/>
              </a:rPr>
              <a:t>Our Winter Hours: </a:t>
            </a:r>
            <a:r>
              <a:rPr lang="en-US" sz="2400" dirty="0" smtClean="0">
                <a:latin typeface="Gill Sans MT" pitchFamily="34" charset="0"/>
              </a:rPr>
              <a:t>32 | </a:t>
            </a:r>
            <a:r>
              <a:rPr lang="en-US" sz="2400" b="1" dirty="0" smtClean="0">
                <a:latin typeface="Gill Sans MT" pitchFamily="34" charset="0"/>
              </a:rPr>
              <a:t>Our Regular Hours: </a:t>
            </a:r>
            <a:r>
              <a:rPr lang="en-US" sz="2400" dirty="0" smtClean="0">
                <a:latin typeface="Gill Sans MT" pitchFamily="34" charset="0"/>
              </a:rPr>
              <a:t>40</a:t>
            </a:r>
            <a:endParaRPr lang="en-US" sz="2400" dirty="0">
              <a:latin typeface="Gill Sans MT"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1010516.JPG"/>
          <p:cNvPicPr>
            <a:picLocks noChangeAspect="1"/>
          </p:cNvPicPr>
          <p:nvPr/>
        </p:nvPicPr>
        <p:blipFill>
          <a:blip r:embed="rId2" cstate="print"/>
          <a:stretch>
            <a:fillRect/>
          </a:stretch>
        </p:blipFill>
        <p:spPr>
          <a:xfrm>
            <a:off x="0" y="0"/>
            <a:ext cx="8915400" cy="6096000"/>
          </a:xfrm>
          <a:prstGeom prst="rect">
            <a:avLst/>
          </a:prstGeom>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447800" y="3886200"/>
            <a:ext cx="6576737" cy="2123658"/>
          </a:xfrm>
          <a:prstGeom prst="rect">
            <a:avLst/>
          </a:prstGeom>
          <a:noFill/>
        </p:spPr>
        <p:txBody>
          <a:bodyPr wrap="none" rtlCol="0">
            <a:spAutoFit/>
          </a:bodyPr>
          <a:lstStyle/>
          <a:p>
            <a:r>
              <a:rPr lang="en-US" sz="4400" dirty="0" smtClean="0">
                <a:solidFill>
                  <a:schemeClr val="bg1"/>
                </a:solidFill>
                <a:latin typeface="Gill Sans MT" pitchFamily="34" charset="0"/>
              </a:rPr>
              <a:t>#8 Maintains Adequate</a:t>
            </a:r>
          </a:p>
          <a:p>
            <a:r>
              <a:rPr lang="en-US" sz="4400" dirty="0" smtClean="0">
                <a:solidFill>
                  <a:schemeClr val="bg1"/>
                </a:solidFill>
                <a:latin typeface="Gill Sans MT" pitchFamily="34" charset="0"/>
              </a:rPr>
              <a:t>Facility to Meet Community</a:t>
            </a:r>
          </a:p>
          <a:p>
            <a:r>
              <a:rPr lang="en-US" sz="4400" dirty="0" smtClean="0">
                <a:solidFill>
                  <a:schemeClr val="bg1"/>
                </a:solidFill>
                <a:latin typeface="Gill Sans MT" pitchFamily="34" charset="0"/>
              </a:rPr>
              <a:t>Needs</a:t>
            </a:r>
            <a:endParaRPr lang="en-US" sz="44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 025.jpg"/>
          <p:cNvPicPr>
            <a:picLocks noChangeAspect="1"/>
          </p:cNvPicPr>
          <p:nvPr/>
        </p:nvPicPr>
        <p:blipFill>
          <a:blip r:embed="rId2" cstate="print"/>
          <a:stretch>
            <a:fillRect/>
          </a:stretch>
        </p:blipFill>
        <p:spPr>
          <a:xfrm>
            <a:off x="838200" y="0"/>
            <a:ext cx="8128000" cy="6400800"/>
          </a:xfrm>
          <a:prstGeom prst="rect">
            <a:avLst/>
          </a:prstGeom>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600200" y="3733800"/>
            <a:ext cx="6781800" cy="1077218"/>
          </a:xfrm>
          <a:prstGeom prst="rect">
            <a:avLst/>
          </a:prstGeom>
          <a:noFill/>
        </p:spPr>
        <p:txBody>
          <a:bodyPr wrap="square" rtlCol="0">
            <a:spAutoFit/>
          </a:bodyPr>
          <a:lstStyle/>
          <a:p>
            <a:r>
              <a:rPr lang="en-US" sz="3200" dirty="0" smtClean="0">
                <a:solidFill>
                  <a:schemeClr val="bg1"/>
                </a:solidFill>
                <a:latin typeface="Gill Sans MT" pitchFamily="34" charset="0"/>
              </a:rPr>
              <a:t>#9 Provides Equipment &amp; Connections to Meet Community Needs</a:t>
            </a:r>
            <a:endParaRPr lang="en-US" sz="32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828800" y="457200"/>
            <a:ext cx="6086923" cy="2308324"/>
          </a:xfrm>
          <a:prstGeom prst="rect">
            <a:avLst/>
          </a:prstGeom>
          <a:noFill/>
        </p:spPr>
        <p:txBody>
          <a:bodyPr wrap="none" rtlCol="0">
            <a:spAutoFit/>
          </a:bodyPr>
          <a:lstStyle/>
          <a:p>
            <a:r>
              <a:rPr lang="en-US" sz="4800" dirty="0" smtClean="0">
                <a:solidFill>
                  <a:schemeClr val="accent2">
                    <a:lumMod val="75000"/>
                  </a:schemeClr>
                </a:solidFill>
                <a:latin typeface="Gill Sans MT" pitchFamily="34" charset="0"/>
              </a:rPr>
              <a:t>#10 Distributes Printed</a:t>
            </a:r>
          </a:p>
          <a:p>
            <a:r>
              <a:rPr lang="en-US" sz="4800" dirty="0" smtClean="0">
                <a:solidFill>
                  <a:schemeClr val="accent2">
                    <a:lumMod val="75000"/>
                  </a:schemeClr>
                </a:solidFill>
                <a:latin typeface="Gill Sans MT" pitchFamily="34" charset="0"/>
              </a:rPr>
              <a:t>Information About the</a:t>
            </a:r>
          </a:p>
          <a:p>
            <a:r>
              <a:rPr lang="en-US" sz="4800" dirty="0" smtClean="0">
                <a:solidFill>
                  <a:schemeClr val="accent2">
                    <a:lumMod val="75000"/>
                  </a:schemeClr>
                </a:solidFill>
                <a:latin typeface="Gill Sans MT" pitchFamily="34" charset="0"/>
              </a:rPr>
              <a:t>Library</a:t>
            </a:r>
            <a:endParaRPr lang="en-US" sz="4800" dirty="0">
              <a:solidFill>
                <a:schemeClr val="accent2">
                  <a:lumMod val="75000"/>
                </a:schemeClr>
              </a:solidFill>
              <a:latin typeface="Gill Sans MT" pitchFamily="34" charset="0"/>
            </a:endParaRPr>
          </a:p>
        </p:txBody>
      </p:sp>
      <p:pic>
        <p:nvPicPr>
          <p:cNvPr id="6" name="Picture 5" descr="surveyposter.jpg"/>
          <p:cNvPicPr>
            <a:picLocks noChangeAspect="1"/>
          </p:cNvPicPr>
          <p:nvPr/>
        </p:nvPicPr>
        <p:blipFill>
          <a:blip r:embed="rId2" cstate="print"/>
          <a:stretch>
            <a:fillRect/>
          </a:stretch>
        </p:blipFill>
        <p:spPr>
          <a:xfrm>
            <a:off x="5486400" y="2286000"/>
            <a:ext cx="3254528" cy="3657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2097.JPG"/>
          <p:cNvPicPr>
            <a:picLocks noChangeAspect="1"/>
          </p:cNvPicPr>
          <p:nvPr/>
        </p:nvPicPr>
        <p:blipFill>
          <a:blip r:embed="rId2" cstate="print"/>
          <a:stretch>
            <a:fillRect/>
          </a:stretch>
        </p:blipFill>
        <p:spPr>
          <a:xfrm>
            <a:off x="1016000" y="0"/>
            <a:ext cx="7823200" cy="6400800"/>
          </a:xfrm>
          <a:prstGeom prst="rect">
            <a:avLst/>
          </a:prstGeom>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447800" y="4343400"/>
            <a:ext cx="4833717" cy="1569660"/>
          </a:xfrm>
          <a:prstGeom prst="rect">
            <a:avLst/>
          </a:prstGeom>
          <a:noFill/>
        </p:spPr>
        <p:txBody>
          <a:bodyPr wrap="square" rtlCol="0">
            <a:spAutoFit/>
          </a:bodyPr>
          <a:lstStyle/>
          <a:p>
            <a:r>
              <a:rPr lang="en-US" sz="4800" dirty="0" smtClean="0">
                <a:solidFill>
                  <a:schemeClr val="bg1"/>
                </a:solidFill>
                <a:latin typeface="Gill Sans MT" pitchFamily="34" charset="0"/>
              </a:rPr>
              <a:t>#11 Employs a </a:t>
            </a:r>
          </a:p>
          <a:p>
            <a:r>
              <a:rPr lang="en-US" sz="4800" dirty="0" smtClean="0">
                <a:solidFill>
                  <a:schemeClr val="bg1"/>
                </a:solidFill>
                <a:latin typeface="Gill Sans MT" pitchFamily="34" charset="0"/>
              </a:rPr>
              <a:t>Paid Director</a:t>
            </a:r>
            <a:endParaRPr lang="en-US" sz="48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7" name="TextBox 36"/>
          <p:cNvSpPr txBox="1"/>
          <p:nvPr/>
        </p:nvSpPr>
        <p:spPr>
          <a:xfrm>
            <a:off x="3581400" y="1676400"/>
            <a:ext cx="3286477" cy="4708981"/>
          </a:xfrm>
          <a:prstGeom prst="rect">
            <a:avLst/>
          </a:prstGeom>
          <a:noFill/>
        </p:spPr>
        <p:txBody>
          <a:bodyPr wrap="none" rtlCol="0">
            <a:spAutoFit/>
          </a:bodyPr>
          <a:lstStyle/>
          <a:p>
            <a:r>
              <a:rPr lang="en-US" sz="4800" dirty="0" smtClean="0">
                <a:solidFill>
                  <a:schemeClr val="accent2">
                    <a:lumMod val="75000"/>
                  </a:schemeClr>
                </a:solidFill>
                <a:latin typeface="Gill Sans MT" pitchFamily="34" charset="0"/>
              </a:rPr>
              <a:t>Our Mission</a:t>
            </a:r>
          </a:p>
          <a:p>
            <a:endParaRPr lang="en-US" sz="1200" dirty="0" smtClean="0">
              <a:solidFill>
                <a:schemeClr val="accent2">
                  <a:lumMod val="75000"/>
                </a:schemeClr>
              </a:solidFill>
              <a:latin typeface="Gill Sans MT" pitchFamily="34" charset="0"/>
            </a:endParaRPr>
          </a:p>
          <a:p>
            <a:endParaRPr lang="en-US" sz="4800" dirty="0" smtClean="0">
              <a:solidFill>
                <a:schemeClr val="accent2">
                  <a:lumMod val="75000"/>
                </a:schemeClr>
              </a:solidFill>
              <a:latin typeface="Gill Sans MT" pitchFamily="34" charset="0"/>
            </a:endParaRPr>
          </a:p>
          <a:p>
            <a:endParaRPr lang="en-US" sz="4800" dirty="0" smtClean="0">
              <a:solidFill>
                <a:schemeClr val="accent2">
                  <a:lumMod val="75000"/>
                </a:schemeClr>
              </a:solidFill>
              <a:latin typeface="Gill Sans MT" pitchFamily="34" charset="0"/>
            </a:endParaRPr>
          </a:p>
          <a:p>
            <a:endParaRPr lang="en-US" sz="4800" dirty="0" smtClean="0">
              <a:solidFill>
                <a:schemeClr val="accent2">
                  <a:lumMod val="75000"/>
                </a:schemeClr>
              </a:solidFill>
              <a:latin typeface="Gill Sans MT" pitchFamily="34" charset="0"/>
            </a:endParaRPr>
          </a:p>
          <a:p>
            <a:endParaRPr lang="en-US" sz="4800" dirty="0" smtClean="0">
              <a:solidFill>
                <a:schemeClr val="accent2">
                  <a:lumMod val="75000"/>
                </a:schemeClr>
              </a:solidFill>
              <a:latin typeface="Gill Sans MT" pitchFamily="34" charset="0"/>
            </a:endParaRPr>
          </a:p>
          <a:p>
            <a:endParaRPr lang="en-US" sz="4800" dirty="0">
              <a:solidFill>
                <a:schemeClr val="accent2">
                  <a:lumMod val="75000"/>
                </a:schemeClr>
              </a:solidFill>
              <a:latin typeface="Gill Sans MT" pitchFamily="34" charset="0"/>
            </a:endParaRPr>
          </a:p>
        </p:txBody>
      </p:sp>
      <p:sp>
        <p:nvSpPr>
          <p:cNvPr id="45058" name="Rectangle 2"/>
          <p:cNvSpPr>
            <a:spLocks noChangeArrowheads="1"/>
          </p:cNvSpPr>
          <p:nvPr/>
        </p:nvSpPr>
        <p:spPr bwMode="auto">
          <a:xfrm>
            <a:off x="1905000" y="2983931"/>
            <a:ext cx="6705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chemeClr val="tx1"/>
                </a:solidFill>
                <a:effectLst/>
                <a:latin typeface="Gill Sans MT" pitchFamily="34" charset="0"/>
                <a:ea typeface="Times New Roman" pitchFamily="18" charset="0"/>
                <a:cs typeface="Arial" pitchFamily="34" charset="0"/>
              </a:rPr>
              <a:t>The mission of the Arkell Museum at Canajoharie and the Canajoharie Library is to promote and celebrate the understanding and enjoyment of the arts and humanities in Canajoharie, the Mohawk Valley, and beyond.  </a:t>
            </a:r>
            <a:endParaRPr kumimoji="0" lang="en-US" sz="24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Content Placeholder 2"/>
          <p:cNvSpPr txBox="1">
            <a:spLocks/>
          </p:cNvSpPr>
          <p:nvPr/>
        </p:nvSpPr>
        <p:spPr>
          <a:xfrm>
            <a:off x="2057400" y="304800"/>
            <a:ext cx="6705600" cy="5696793"/>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sng"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500" b="1" i="0" u="none"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Library Director Minimum Qualifications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sng"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sng"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Service Population</a:t>
            </a:r>
            <a:r>
              <a:rPr kumimoji="0" lang="en-US" sz="2400" b="1" i="0" u="none"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	    </a:t>
            </a:r>
            <a:r>
              <a:rPr kumimoji="0" lang="en-US" sz="2400" b="1" i="0" u="sng"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Education requirement*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endParaRPr>
          </a:p>
          <a:p>
            <a:pPr marL="0" marR="0" lvl="0" indent="0" algn="ctr" defTabSz="914400" rtl="0" eaLnBrk="1" fontAlgn="auto" latinLnBrk="0" hangingPunct="1">
              <a:lnSpc>
                <a:spcPct val="100000"/>
              </a:lnSpc>
              <a:spcBef>
                <a:spcPct val="20000"/>
              </a:spcBef>
              <a:spcAft>
                <a:spcPts val="2000"/>
              </a:spcAft>
              <a:buClrTx/>
              <a:buSzTx/>
              <a:buFont typeface="Arial" pitchFamily="34" charset="0"/>
              <a:buNone/>
              <a:tabLst/>
              <a:defRPr/>
            </a:pPr>
            <a:r>
              <a:rPr kumimoji="0" lang="en-US" sz="2400" b="0" i="0" u="none"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2,500-4,999		    2 years of college study</a:t>
            </a:r>
          </a:p>
          <a:p>
            <a:pPr marL="0" marR="0" lvl="0" indent="0" defTabSz="914400" rtl="0" eaLnBrk="1" fontAlgn="auto" latinLnBrk="0" hangingPunct="1">
              <a:lnSpc>
                <a:spcPct val="100000"/>
              </a:lnSpc>
              <a:spcBef>
                <a:spcPct val="20000"/>
              </a:spcBef>
              <a:spcAft>
                <a:spcPts val="2000"/>
              </a:spcAft>
              <a:buClrTx/>
              <a:buSzTx/>
              <a:buFont typeface="Arial" pitchFamily="34" charset="0"/>
              <a:buNone/>
              <a:tabLst/>
              <a:defRPr/>
            </a:pPr>
            <a:r>
              <a:rPr lang="en-US" sz="2400" dirty="0" smtClean="0">
                <a:solidFill>
                  <a:schemeClr val="tx2">
                    <a:lumMod val="75000"/>
                  </a:schemeClr>
                </a:solidFill>
                <a:latin typeface="Franklin Gothic Book" pitchFamily="34" charset="0"/>
              </a:rPr>
              <a:t>      </a:t>
            </a:r>
            <a:r>
              <a:rPr kumimoji="0" lang="en-US" sz="2400" b="0" i="0" u="none"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5,000-7,499</a:t>
            </a:r>
            <a:r>
              <a:rPr lang="en-US" sz="2400" dirty="0" smtClean="0">
                <a:solidFill>
                  <a:schemeClr val="tx2">
                    <a:lumMod val="75000"/>
                  </a:schemeClr>
                </a:solidFill>
                <a:latin typeface="Franklin Gothic Book" pitchFamily="34" charset="0"/>
              </a:rPr>
              <a:t>                   </a:t>
            </a:r>
            <a:r>
              <a:rPr kumimoji="0" lang="en-US" sz="2400" b="0" i="0" u="none" strike="noStrike" kern="1200" cap="none" spc="0" normalizeH="0" noProof="0" dirty="0" smtClean="0">
                <a:ln>
                  <a:noFill/>
                </a:ln>
                <a:solidFill>
                  <a:schemeClr val="tx2">
                    <a:lumMod val="75000"/>
                  </a:schemeClr>
                </a:solidFill>
                <a:effectLst/>
                <a:uLnTx/>
                <a:uFillTx/>
                <a:latin typeface="Franklin Gothic Book" pitchFamily="34" charset="0"/>
                <a:ea typeface="+mn-ea"/>
                <a:cs typeface="+mn-cs"/>
              </a:rPr>
              <a:t> </a:t>
            </a:r>
            <a:r>
              <a:rPr kumimoji="0" lang="en-US" sz="2400" b="0" i="0" u="none"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Bachelor’s degree</a:t>
            </a:r>
          </a:p>
          <a:p>
            <a:pPr marL="0" marR="0" lvl="0" indent="0" defTabSz="914400" rtl="0" eaLnBrk="1" fontAlgn="auto" latinLnBrk="0" hangingPunct="1">
              <a:lnSpc>
                <a:spcPct val="100000"/>
              </a:lnSpc>
              <a:spcBef>
                <a:spcPct val="20000"/>
              </a:spcBef>
              <a:spcAft>
                <a:spcPts val="2000"/>
              </a:spcAft>
              <a:buClrTx/>
              <a:buSzTx/>
              <a:buFont typeface="Arial" pitchFamily="34" charset="0"/>
              <a:buNone/>
              <a:tabLst/>
              <a:defRPr/>
            </a:pPr>
            <a:r>
              <a:rPr kumimoji="0" lang="en-US" sz="2400" b="0" i="0" u="none"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       7,500 +	                     MLS or equivalent and 				</a:t>
            </a:r>
            <a:r>
              <a:rPr kumimoji="0" lang="en-US" sz="2400" b="0" i="0" u="none" strike="noStrike" kern="1200" cap="none" spc="0" normalizeH="0" noProof="0" dirty="0" smtClean="0">
                <a:ln>
                  <a:noFill/>
                </a:ln>
                <a:solidFill>
                  <a:schemeClr val="tx2">
                    <a:lumMod val="75000"/>
                  </a:schemeClr>
                </a:solidFill>
                <a:effectLst/>
                <a:uLnTx/>
                <a:uFillTx/>
                <a:latin typeface="Franklin Gothic Book" pitchFamily="34" charset="0"/>
                <a:ea typeface="+mn-ea"/>
                <a:cs typeface="+mn-cs"/>
              </a:rPr>
              <a:t>        </a:t>
            </a:r>
            <a:r>
              <a:rPr kumimoji="0" lang="en-US" sz="2400" b="0" i="0" u="none"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public librarian’s 					        certificate</a:t>
            </a:r>
            <a:endParaRPr lang="en-US" sz="2400" dirty="0" smtClean="0">
              <a:solidFill>
                <a:schemeClr val="tx2">
                  <a:lumMod val="75000"/>
                </a:schemeClr>
              </a:solidFill>
              <a:latin typeface="Franklin Gothic Book" pitchFamily="34" charset="0"/>
            </a:endParaRPr>
          </a:p>
          <a:p>
            <a:pPr marL="0" marR="0" lvl="0" indent="0" defTabSz="914400" rtl="0" eaLnBrk="1" fontAlgn="auto" latinLnBrk="0" hangingPunct="1">
              <a:lnSpc>
                <a:spcPct val="100000"/>
              </a:lnSpc>
              <a:spcBef>
                <a:spcPct val="20000"/>
              </a:spcBef>
              <a:spcAft>
                <a:spcPts val="2000"/>
              </a:spcAft>
              <a:buClrTx/>
              <a:buSzTx/>
              <a:buFont typeface="Arial" pitchFamily="34" charset="0"/>
              <a:buNone/>
              <a:tabLst/>
              <a:defRPr/>
            </a:pPr>
            <a:r>
              <a:rPr kumimoji="0" lang="en-US" sz="1500" b="1" i="0" u="none" strike="noStrike" kern="1200" cap="none" spc="0" normalizeH="0" baseline="0" noProof="0" dirty="0" smtClean="0">
                <a:ln>
                  <a:noFill/>
                </a:ln>
                <a:solidFill>
                  <a:schemeClr val="tx2">
                    <a:lumMod val="75000"/>
                  </a:schemeClr>
                </a:solidFill>
                <a:effectLst/>
                <a:uLnTx/>
                <a:uFillTx/>
                <a:latin typeface="Franklin Gothic Book" pitchFamily="34" charset="0"/>
                <a:ea typeface="+mn-ea"/>
                <a:cs typeface="+mn-cs"/>
              </a:rPr>
              <a:t>* If the library is a member of a public library system </a:t>
            </a:r>
            <a:endParaRPr kumimoji="0" lang="en-US" sz="1500" b="1" i="0" u="none" strike="noStrike" kern="1200" cap="none" spc="0" normalizeH="0" baseline="0" noProof="0" dirty="0">
              <a:ln>
                <a:noFill/>
              </a:ln>
              <a:solidFill>
                <a:schemeClr val="tx2">
                  <a:lumMod val="75000"/>
                </a:schemeClr>
              </a:solidFill>
              <a:effectLst/>
              <a:uLnTx/>
              <a:uFillTx/>
              <a:latin typeface="Franklin Gothic Book" pitchFamily="34" charset="0"/>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11430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828800" y="457200"/>
            <a:ext cx="4911088" cy="830997"/>
          </a:xfrm>
          <a:prstGeom prst="rect">
            <a:avLst/>
          </a:prstGeom>
          <a:noFill/>
        </p:spPr>
        <p:txBody>
          <a:bodyPr wrap="none" rtlCol="0">
            <a:spAutoFit/>
          </a:bodyPr>
          <a:lstStyle/>
          <a:p>
            <a:r>
              <a:rPr lang="en-US" sz="4800" dirty="0" smtClean="0">
                <a:solidFill>
                  <a:schemeClr val="accent2">
                    <a:lumMod val="75000"/>
                  </a:schemeClr>
                </a:solidFill>
                <a:latin typeface="Gill Sans MT" pitchFamily="34" charset="0"/>
              </a:rPr>
              <a:t>Open Meeting Law</a:t>
            </a:r>
            <a:endParaRPr lang="en-US" sz="4800" dirty="0">
              <a:solidFill>
                <a:schemeClr val="accent2">
                  <a:lumMod val="75000"/>
                </a:schemeClr>
              </a:solidFill>
              <a:latin typeface="Gill Sans MT" pitchFamily="34" charset="0"/>
            </a:endParaRPr>
          </a:p>
        </p:txBody>
      </p:sp>
      <p:sp>
        <p:nvSpPr>
          <p:cNvPr id="8" name="TextBox 7"/>
          <p:cNvSpPr txBox="1"/>
          <p:nvPr/>
        </p:nvSpPr>
        <p:spPr>
          <a:xfrm>
            <a:off x="1599691" y="2971800"/>
            <a:ext cx="7544309" cy="2062103"/>
          </a:xfrm>
          <a:prstGeom prst="rect">
            <a:avLst/>
          </a:prstGeom>
          <a:noFill/>
        </p:spPr>
        <p:txBody>
          <a:bodyPr wrap="none" rtlCol="0">
            <a:spAutoFit/>
          </a:bodyPr>
          <a:lstStyle/>
          <a:p>
            <a:r>
              <a:rPr lang="en-US" sz="1600" dirty="0" smtClean="0">
                <a:latin typeface="Gill Sans MT" pitchFamily="34" charset="0"/>
              </a:rPr>
              <a:t>Executive sessions are exempt as long as any of the following purposes are discussed</a:t>
            </a:r>
          </a:p>
          <a:p>
            <a:pPr lvl="2">
              <a:buFont typeface="Arial" pitchFamily="34" charset="0"/>
              <a:buChar char="•"/>
            </a:pPr>
            <a:r>
              <a:rPr lang="en-US" sz="1600" dirty="0" smtClean="0">
                <a:latin typeface="Gill Sans MT" pitchFamily="34" charset="0"/>
              </a:rPr>
              <a:t> Discussion regarding proposed, pending, or current litigation</a:t>
            </a:r>
          </a:p>
          <a:p>
            <a:pPr lvl="2">
              <a:buFont typeface="Arial" pitchFamily="34" charset="0"/>
              <a:buChar char="•"/>
            </a:pPr>
            <a:r>
              <a:rPr lang="en-US" sz="1600" dirty="0" smtClean="0">
                <a:latin typeface="Gill Sans MT" pitchFamily="34" charset="0"/>
              </a:rPr>
              <a:t>Collective bargaining negotiations (civil service)</a:t>
            </a:r>
          </a:p>
          <a:p>
            <a:pPr lvl="2">
              <a:buFont typeface="Arial" pitchFamily="34" charset="0"/>
              <a:buChar char="•"/>
            </a:pPr>
            <a:r>
              <a:rPr lang="en-US" sz="1600" dirty="0" smtClean="0">
                <a:latin typeface="Gill Sans MT" pitchFamily="34" charset="0"/>
              </a:rPr>
              <a:t>Medical, financial, credit, or employment history of a person or corporation. </a:t>
            </a:r>
          </a:p>
          <a:p>
            <a:pPr lvl="2"/>
            <a:r>
              <a:rPr lang="en-US" sz="1600" dirty="0" smtClean="0">
                <a:latin typeface="Gill Sans MT" pitchFamily="34" charset="0"/>
              </a:rPr>
              <a:t>  Also matters leading to the appointment, employment, promotion, </a:t>
            </a:r>
          </a:p>
          <a:p>
            <a:pPr lvl="2"/>
            <a:r>
              <a:rPr lang="en-US" sz="1600" dirty="0" smtClean="0">
                <a:latin typeface="Gill Sans MT" pitchFamily="34" charset="0"/>
              </a:rPr>
              <a:t> demotion, discipline, suspension, dismissal or removal of a person</a:t>
            </a:r>
          </a:p>
          <a:p>
            <a:pPr lvl="2">
              <a:buFont typeface="Arial" pitchFamily="34" charset="0"/>
              <a:buChar char="•"/>
            </a:pPr>
            <a:r>
              <a:rPr lang="en-US" sz="1600" dirty="0" smtClean="0">
                <a:latin typeface="Gill Sans MT" pitchFamily="34" charset="0"/>
              </a:rPr>
              <a:t>The proposed acquisition, sale or lease of real property or sale or exchange</a:t>
            </a:r>
          </a:p>
          <a:p>
            <a:pPr lvl="2"/>
            <a:r>
              <a:rPr lang="en-US" sz="1600" dirty="0" smtClean="0">
                <a:latin typeface="Gill Sans MT" pitchFamily="34" charset="0"/>
              </a:rPr>
              <a:t>  of securities only when publicity would substantially affect the value thereof.</a:t>
            </a:r>
          </a:p>
        </p:txBody>
      </p:sp>
      <p:sp>
        <p:nvSpPr>
          <p:cNvPr id="9" name="TextBox 8"/>
          <p:cNvSpPr txBox="1"/>
          <p:nvPr/>
        </p:nvSpPr>
        <p:spPr>
          <a:xfrm>
            <a:off x="1752600" y="5181600"/>
            <a:ext cx="7400296" cy="830997"/>
          </a:xfrm>
          <a:prstGeom prst="rect">
            <a:avLst/>
          </a:prstGeom>
          <a:noFill/>
        </p:spPr>
        <p:txBody>
          <a:bodyPr wrap="none" rtlCol="0">
            <a:spAutoFit/>
          </a:bodyPr>
          <a:lstStyle/>
          <a:p>
            <a:r>
              <a:rPr lang="en-US" sz="1600" dirty="0" smtClean="0">
                <a:latin typeface="Gill Sans MT" pitchFamily="34" charset="0"/>
              </a:rPr>
              <a:t>Minutes of board meetings are required to be accessible to the public upon request. </a:t>
            </a:r>
          </a:p>
          <a:p>
            <a:r>
              <a:rPr lang="en-US" sz="1600" dirty="0" smtClean="0">
                <a:latin typeface="Gill Sans MT" pitchFamily="34" charset="0"/>
              </a:rPr>
              <a:t>Minutes of executive sessions are required only if the board took formal action during </a:t>
            </a:r>
          </a:p>
          <a:p>
            <a:r>
              <a:rPr lang="en-US" sz="1600" dirty="0" smtClean="0">
                <a:latin typeface="Gill Sans MT" pitchFamily="34" charset="0"/>
              </a:rPr>
              <a:t>The session.</a:t>
            </a:r>
          </a:p>
        </p:txBody>
      </p:sp>
      <p:sp>
        <p:nvSpPr>
          <p:cNvPr id="10" name="TextBox 9"/>
          <p:cNvSpPr txBox="1"/>
          <p:nvPr/>
        </p:nvSpPr>
        <p:spPr>
          <a:xfrm>
            <a:off x="1676400" y="2209800"/>
            <a:ext cx="6934200" cy="646331"/>
          </a:xfrm>
          <a:prstGeom prst="rect">
            <a:avLst/>
          </a:prstGeom>
          <a:noFill/>
        </p:spPr>
        <p:txBody>
          <a:bodyPr wrap="square" rtlCol="0">
            <a:spAutoFit/>
          </a:bodyPr>
          <a:lstStyle/>
          <a:p>
            <a:r>
              <a:rPr lang="en-US" dirty="0" smtClean="0">
                <a:latin typeface="Gill Sans MT" pitchFamily="34" charset="0"/>
              </a:rPr>
              <a:t>All committees and sub-</a:t>
            </a:r>
            <a:r>
              <a:rPr lang="en-US" dirty="0" err="1" smtClean="0">
                <a:latin typeface="Gill Sans MT" pitchFamily="34" charset="0"/>
              </a:rPr>
              <a:t>commitees</a:t>
            </a:r>
            <a:r>
              <a:rPr lang="en-US" dirty="0" smtClean="0">
                <a:latin typeface="Gill Sans MT" pitchFamily="34" charset="0"/>
              </a:rPr>
              <a:t> of the Board if they are comprised mostly of Board members must also comply with this law.</a:t>
            </a:r>
          </a:p>
        </p:txBody>
      </p:sp>
      <p:sp>
        <p:nvSpPr>
          <p:cNvPr id="11" name="TextBox 10"/>
          <p:cNvSpPr txBox="1"/>
          <p:nvPr/>
        </p:nvSpPr>
        <p:spPr>
          <a:xfrm>
            <a:off x="1676400" y="1371600"/>
            <a:ext cx="7131632" cy="923330"/>
          </a:xfrm>
          <a:prstGeom prst="rect">
            <a:avLst/>
          </a:prstGeom>
          <a:noFill/>
        </p:spPr>
        <p:txBody>
          <a:bodyPr wrap="none" rtlCol="0">
            <a:spAutoFit/>
          </a:bodyPr>
          <a:lstStyle/>
          <a:p>
            <a:r>
              <a:rPr lang="en-US" dirty="0" smtClean="0">
                <a:latin typeface="Gill Sans MT" pitchFamily="34" charset="0"/>
              </a:rPr>
              <a:t>All public libraries in NYS must post and advertise to the public that their </a:t>
            </a:r>
          </a:p>
          <a:p>
            <a:r>
              <a:rPr lang="en-US" dirty="0" smtClean="0">
                <a:latin typeface="Gill Sans MT" pitchFamily="34" charset="0"/>
              </a:rPr>
              <a:t>Board meetings are open to the public.</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20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20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down)">
                                      <p:cBhvr>
                                        <p:cTn id="26" dur="500"/>
                                        <p:tgtEl>
                                          <p:spTgt spid="8">
                                            <p:txEl>
                                              <p:pRg st="2" end="2"/>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down)">
                                      <p:cBhvr>
                                        <p:cTn id="29" dur="500"/>
                                        <p:tgtEl>
                                          <p:spTgt spid="8">
                                            <p:txEl>
                                              <p:pRg st="3" end="3"/>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wipe(down)">
                                      <p:cBhvr>
                                        <p:cTn id="35" dur="500"/>
                                        <p:tgtEl>
                                          <p:spTgt spid="8">
                                            <p:txEl>
                                              <p:pRg st="5" end="5"/>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
                                            <p:txEl>
                                              <p:pRg st="6" end="6"/>
                                            </p:txEl>
                                          </p:spTgt>
                                        </p:tgtEl>
                                        <p:attrNameLst>
                                          <p:attrName>style.visibility</p:attrName>
                                        </p:attrNameLst>
                                      </p:cBhvr>
                                      <p:to>
                                        <p:strVal val="visible"/>
                                      </p:to>
                                    </p:set>
                                    <p:animEffect transition="in" filter="wipe(down)">
                                      <p:cBhvr>
                                        <p:cTn id="38" dur="500"/>
                                        <p:tgtEl>
                                          <p:spTgt spid="8">
                                            <p:txEl>
                                              <p:pRg st="6" end="6"/>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Effect transition="in" filter="wipe(down)">
                                      <p:cBhvr>
                                        <p:cTn id="41" dur="500"/>
                                        <p:tgtEl>
                                          <p:spTgt spid="8">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fade">
                                      <p:cBhvr>
                                        <p:cTn id="46" dur="2000"/>
                                        <p:tgtEl>
                                          <p:spTgt spid="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fade">
                                      <p:cBhvr>
                                        <p:cTn id="49" dur="2000"/>
                                        <p:tgtEl>
                                          <p:spTgt spid="9">
                                            <p:txEl>
                                              <p:pRg st="1" end="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P spid="11"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1752600" y="1447800"/>
            <a:ext cx="6995826" cy="2308324"/>
          </a:xfrm>
          <a:prstGeom prst="rect">
            <a:avLst/>
          </a:prstGeom>
          <a:noFill/>
        </p:spPr>
        <p:txBody>
          <a:bodyPr wrap="none" rtlCol="0">
            <a:spAutoFit/>
          </a:bodyPr>
          <a:lstStyle/>
          <a:p>
            <a:r>
              <a:rPr lang="en-US" sz="4800" dirty="0" smtClean="0">
                <a:solidFill>
                  <a:schemeClr val="accent2">
                    <a:lumMod val="75000"/>
                  </a:schemeClr>
                </a:solidFill>
                <a:latin typeface="Gill Sans MT" pitchFamily="34" charset="0"/>
              </a:rPr>
              <a:t>Essential Duties of Trustees</a:t>
            </a:r>
          </a:p>
          <a:p>
            <a:r>
              <a:rPr lang="en-US" sz="4800" dirty="0" smtClean="0">
                <a:solidFill>
                  <a:schemeClr val="accent2">
                    <a:lumMod val="75000"/>
                  </a:schemeClr>
                </a:solidFill>
                <a:latin typeface="Gill Sans MT" pitchFamily="34" charset="0"/>
              </a:rPr>
              <a:t>of </a:t>
            </a:r>
            <a:r>
              <a:rPr lang="en-US" sz="4800" dirty="0" smtClean="0">
                <a:solidFill>
                  <a:schemeClr val="accent2">
                    <a:lumMod val="75000"/>
                  </a:schemeClr>
                </a:solidFill>
                <a:latin typeface="Gill Sans MT" pitchFamily="34" charset="0"/>
              </a:rPr>
              <a:t>the Canajoharie Library</a:t>
            </a:r>
          </a:p>
          <a:p>
            <a:r>
              <a:rPr lang="en-US" sz="4800" dirty="0" smtClean="0">
                <a:solidFill>
                  <a:schemeClr val="accent2">
                    <a:lumMod val="75000"/>
                  </a:schemeClr>
                </a:solidFill>
                <a:latin typeface="Gill Sans MT" pitchFamily="34" charset="0"/>
              </a:rPr>
              <a:t>and Arkell Museum </a:t>
            </a:r>
            <a:endParaRPr lang="en-US" sz="4800" dirty="0">
              <a:solidFill>
                <a:schemeClr val="accent2">
                  <a:lumMod val="75000"/>
                </a:schemeClr>
              </a:solidFill>
              <a:latin typeface="Gill Sans MT"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extBox 7"/>
          <p:cNvSpPr txBox="1"/>
          <p:nvPr/>
        </p:nvSpPr>
        <p:spPr>
          <a:xfrm>
            <a:off x="1524000" y="838200"/>
            <a:ext cx="7035131" cy="1077218"/>
          </a:xfrm>
          <a:prstGeom prst="rect">
            <a:avLst/>
          </a:prstGeom>
          <a:noFill/>
        </p:spPr>
        <p:txBody>
          <a:bodyPr wrap="none" rtlCol="0">
            <a:spAutoFit/>
          </a:bodyPr>
          <a:lstStyle/>
          <a:p>
            <a:r>
              <a:rPr lang="en-US" sz="3200" dirty="0" smtClean="0">
                <a:solidFill>
                  <a:schemeClr val="accent2">
                    <a:lumMod val="75000"/>
                  </a:schemeClr>
                </a:solidFill>
              </a:rPr>
              <a:t>Review mission statements of the library </a:t>
            </a:r>
          </a:p>
          <a:p>
            <a:r>
              <a:rPr lang="en-US" sz="3200" dirty="0" smtClean="0">
                <a:solidFill>
                  <a:schemeClr val="accent2">
                    <a:lumMod val="75000"/>
                  </a:schemeClr>
                </a:solidFill>
              </a:rPr>
              <a:t>&amp; museum on an annual basis</a:t>
            </a:r>
            <a:endParaRPr lang="en-US" sz="32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9B5AB"/>
        </a:solidFill>
        <a:effectLst/>
      </p:bgPr>
    </p:bg>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61442" name="Picture 2" descr="http://www.daringlibrarian.com/daringlibrarian/About_Me_files/DL_Comic_z.jpg"/>
          <p:cNvPicPr>
            <a:picLocks noChangeAspect="1" noChangeArrowheads="1"/>
          </p:cNvPicPr>
          <p:nvPr/>
        </p:nvPicPr>
        <p:blipFill>
          <a:blip r:embed="rId3" cstate="print"/>
          <a:srcRect/>
          <a:stretch>
            <a:fillRect/>
          </a:stretch>
        </p:blipFill>
        <p:spPr bwMode="auto">
          <a:xfrm>
            <a:off x="4267200" y="1143000"/>
            <a:ext cx="4600575" cy="3552825"/>
          </a:xfrm>
          <a:prstGeom prst="rect">
            <a:avLst/>
          </a:prstGeom>
          <a:noFill/>
        </p:spPr>
      </p:pic>
      <p:pic>
        <p:nvPicPr>
          <p:cNvPr id="61444" name="Picture 4" descr="https://sphotos-a.xx.fbcdn.net/hphotos-ash3/425734_10150698583085250_2125002227_n.jpg"/>
          <p:cNvPicPr>
            <a:picLocks noChangeAspect="1" noChangeArrowheads="1"/>
          </p:cNvPicPr>
          <p:nvPr/>
        </p:nvPicPr>
        <p:blipFill>
          <a:blip r:embed="rId4" cstate="print"/>
          <a:srcRect/>
          <a:stretch>
            <a:fillRect/>
          </a:stretch>
        </p:blipFill>
        <p:spPr bwMode="auto">
          <a:xfrm>
            <a:off x="1600200" y="1371600"/>
            <a:ext cx="2419350" cy="1952625"/>
          </a:xfrm>
          <a:prstGeom prst="rect">
            <a:avLst/>
          </a:prstGeom>
          <a:noFill/>
        </p:spPr>
      </p:pic>
      <p:sp>
        <p:nvSpPr>
          <p:cNvPr id="8" name="Rectangle 7"/>
          <p:cNvSpPr/>
          <p:nvPr/>
        </p:nvSpPr>
        <p:spPr>
          <a:xfrm>
            <a:off x="1828800" y="4876799"/>
            <a:ext cx="7010400" cy="461665"/>
          </a:xfrm>
          <a:prstGeom prst="rect">
            <a:avLst/>
          </a:prstGeom>
        </p:spPr>
        <p:txBody>
          <a:bodyPr wrap="square">
            <a:spAutoFit/>
          </a:bodyPr>
          <a:lstStyle/>
          <a:p>
            <a:r>
              <a:rPr lang="en-US" sz="2400" dirty="0" smtClean="0">
                <a:solidFill>
                  <a:schemeClr val="accent2">
                    <a:lumMod val="75000"/>
                  </a:schemeClr>
                </a:solidFill>
              </a:rPr>
              <a:t>Select, hire, &amp; regularly evaluate qualified directors</a:t>
            </a:r>
            <a:endParaRPr lang="en-US" sz="2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Documents and Settings\staff\Local Settings\Temporary Internet Files\Content.IE5\12D1PTZJ\MP900305770[1].jpg"/>
          <p:cNvPicPr>
            <a:picLocks noChangeAspect="1" noChangeArrowheads="1"/>
          </p:cNvPicPr>
          <p:nvPr/>
        </p:nvPicPr>
        <p:blipFill>
          <a:blip r:embed="rId3" cstate="print"/>
          <a:srcRect/>
          <a:stretch>
            <a:fillRect/>
          </a:stretch>
        </p:blipFill>
        <p:spPr bwMode="auto">
          <a:xfrm>
            <a:off x="4953000" y="533400"/>
            <a:ext cx="4041648" cy="5376915"/>
          </a:xfrm>
          <a:prstGeom prst="rect">
            <a:avLst/>
          </a:prstGeom>
          <a:noFill/>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TextBox 10"/>
          <p:cNvSpPr txBox="1"/>
          <p:nvPr/>
        </p:nvSpPr>
        <p:spPr>
          <a:xfrm>
            <a:off x="1676400" y="762000"/>
            <a:ext cx="4446282" cy="1077218"/>
          </a:xfrm>
          <a:prstGeom prst="rect">
            <a:avLst/>
          </a:prstGeom>
          <a:noFill/>
        </p:spPr>
        <p:txBody>
          <a:bodyPr wrap="none" rtlCol="0">
            <a:spAutoFit/>
          </a:bodyPr>
          <a:lstStyle/>
          <a:p>
            <a:r>
              <a:rPr lang="en-US" sz="3200" dirty="0" smtClean="0">
                <a:solidFill>
                  <a:schemeClr val="accent2">
                    <a:lumMod val="75000"/>
                  </a:schemeClr>
                </a:solidFill>
              </a:rPr>
              <a:t>Secure adequate funding </a:t>
            </a:r>
          </a:p>
          <a:p>
            <a:r>
              <a:rPr lang="en-US" sz="3200" dirty="0" smtClean="0">
                <a:solidFill>
                  <a:schemeClr val="accent2">
                    <a:lumMod val="75000"/>
                  </a:schemeClr>
                </a:solidFill>
              </a:rPr>
              <a:t>for the library &amp; museum</a:t>
            </a:r>
            <a:endParaRPr lang="en-US" sz="32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C:\Documents and Settings\staff\Local Settings\Temporary Internet Files\Content.IE5\J8QK14A4\MP900448665[1].jpg"/>
          <p:cNvPicPr>
            <a:picLocks noChangeAspect="1" noChangeArrowheads="1"/>
          </p:cNvPicPr>
          <p:nvPr/>
        </p:nvPicPr>
        <p:blipFill>
          <a:blip r:embed="rId3" cstate="print"/>
          <a:srcRect/>
          <a:stretch>
            <a:fillRect/>
          </a:stretch>
        </p:blipFill>
        <p:spPr bwMode="auto">
          <a:xfrm>
            <a:off x="1371600" y="0"/>
            <a:ext cx="7543800" cy="6172200"/>
          </a:xfrm>
          <a:prstGeom prst="rect">
            <a:avLst/>
          </a:prstGeom>
          <a:noFill/>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TextBox 11"/>
          <p:cNvSpPr txBox="1"/>
          <p:nvPr/>
        </p:nvSpPr>
        <p:spPr>
          <a:xfrm>
            <a:off x="3124200" y="381000"/>
            <a:ext cx="5386988" cy="584775"/>
          </a:xfrm>
          <a:prstGeom prst="rect">
            <a:avLst/>
          </a:prstGeom>
          <a:noFill/>
        </p:spPr>
        <p:txBody>
          <a:bodyPr wrap="none" rtlCol="0">
            <a:spAutoFit/>
          </a:bodyPr>
          <a:lstStyle/>
          <a:p>
            <a:r>
              <a:rPr lang="en-US" sz="3200" dirty="0" smtClean="0">
                <a:solidFill>
                  <a:schemeClr val="accent2">
                    <a:lumMod val="75000"/>
                  </a:schemeClr>
                </a:solidFill>
              </a:rPr>
              <a:t>Exercise fiduciary responsibility</a:t>
            </a:r>
            <a:endParaRPr lang="en-US" sz="32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C:\Documents and Settings\staff\Local Settings\Temporary Internet Files\Content.IE5\S31JZ4GD\MP900422138[1].jpg"/>
          <p:cNvPicPr>
            <a:picLocks noChangeAspect="1" noChangeArrowheads="1"/>
          </p:cNvPicPr>
          <p:nvPr/>
        </p:nvPicPr>
        <p:blipFill>
          <a:blip r:embed="rId3" cstate="print"/>
          <a:srcRect/>
          <a:stretch>
            <a:fillRect/>
          </a:stretch>
        </p:blipFill>
        <p:spPr bwMode="auto">
          <a:xfrm>
            <a:off x="1371600" y="76200"/>
            <a:ext cx="7543800" cy="6079331"/>
          </a:xfrm>
          <a:prstGeom prst="rect">
            <a:avLst/>
          </a:prstGeom>
          <a:noFill/>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3" name="TextBox 12"/>
          <p:cNvSpPr txBox="1"/>
          <p:nvPr/>
        </p:nvSpPr>
        <p:spPr>
          <a:xfrm>
            <a:off x="1524000" y="3733800"/>
            <a:ext cx="6934200" cy="1938992"/>
          </a:xfrm>
          <a:prstGeom prst="rect">
            <a:avLst/>
          </a:prstGeom>
          <a:noFill/>
        </p:spPr>
        <p:txBody>
          <a:bodyPr wrap="square" rtlCol="0">
            <a:spAutoFit/>
          </a:bodyPr>
          <a:lstStyle/>
          <a:p>
            <a:r>
              <a:rPr lang="en-US" sz="4000" dirty="0" smtClean="0">
                <a:solidFill>
                  <a:schemeClr val="bg1"/>
                </a:solidFill>
              </a:rPr>
              <a:t>Adopt policies for the governance &amp; </a:t>
            </a:r>
          </a:p>
          <a:p>
            <a:r>
              <a:rPr lang="en-US" sz="4000" dirty="0" smtClean="0">
                <a:solidFill>
                  <a:schemeClr val="bg1"/>
                </a:solidFill>
              </a:rPr>
              <a:t>use of the library &amp; museum</a:t>
            </a:r>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SC01312.JPG"/>
          <p:cNvPicPr>
            <a:picLocks noChangeAspect="1"/>
          </p:cNvPicPr>
          <p:nvPr/>
        </p:nvPicPr>
        <p:blipFill>
          <a:blip r:embed="rId3" cstate="print"/>
          <a:stretch>
            <a:fillRect/>
          </a:stretch>
        </p:blipFill>
        <p:spPr>
          <a:xfrm>
            <a:off x="1371600" y="0"/>
            <a:ext cx="7543800" cy="6096000"/>
          </a:xfrm>
          <a:prstGeom prst="rect">
            <a:avLst/>
          </a:prstGeom>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TextBox 14"/>
          <p:cNvSpPr txBox="1"/>
          <p:nvPr/>
        </p:nvSpPr>
        <p:spPr>
          <a:xfrm>
            <a:off x="1600200" y="4343400"/>
            <a:ext cx="7010445" cy="1569660"/>
          </a:xfrm>
          <a:prstGeom prst="rect">
            <a:avLst/>
          </a:prstGeom>
          <a:noFill/>
        </p:spPr>
        <p:txBody>
          <a:bodyPr wrap="none" rtlCol="0">
            <a:spAutoFit/>
          </a:bodyPr>
          <a:lstStyle/>
          <a:p>
            <a:r>
              <a:rPr lang="en-US" sz="3200" dirty="0" smtClean="0">
                <a:solidFill>
                  <a:schemeClr val="bg1"/>
                </a:solidFill>
              </a:rPr>
              <a:t>Work with directors to maintain a facility </a:t>
            </a:r>
          </a:p>
          <a:p>
            <a:r>
              <a:rPr lang="en-US" sz="3200" dirty="0" smtClean="0">
                <a:solidFill>
                  <a:schemeClr val="bg1"/>
                </a:solidFill>
              </a:rPr>
              <a:t>to meet the community &amp; organization’s </a:t>
            </a:r>
          </a:p>
          <a:p>
            <a:r>
              <a:rPr lang="en-US" sz="3200" dirty="0" smtClean="0">
                <a:solidFill>
                  <a:schemeClr val="bg1"/>
                </a:solidFill>
              </a:rPr>
              <a:t>needs</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urchst.jpg"/>
          <p:cNvPicPr>
            <a:picLocks noChangeAspect="1"/>
          </p:cNvPicPr>
          <p:nvPr/>
        </p:nvPicPr>
        <p:blipFill>
          <a:blip r:embed="rId2" cstate="print"/>
          <a:stretch>
            <a:fillRect/>
          </a:stretch>
        </p:blipFill>
        <p:spPr>
          <a:xfrm>
            <a:off x="1524000" y="0"/>
            <a:ext cx="7620000" cy="6096000"/>
          </a:xfrm>
          <a:prstGeom prst="rect">
            <a:avLst/>
          </a:prstGeom>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 name="TextBox 15"/>
          <p:cNvSpPr txBox="1"/>
          <p:nvPr/>
        </p:nvSpPr>
        <p:spPr>
          <a:xfrm>
            <a:off x="4953000" y="1447800"/>
            <a:ext cx="3978910" cy="1384995"/>
          </a:xfrm>
          <a:prstGeom prst="rect">
            <a:avLst/>
          </a:prstGeom>
          <a:noFill/>
        </p:spPr>
        <p:txBody>
          <a:bodyPr wrap="none" rtlCol="0">
            <a:spAutoFit/>
          </a:bodyPr>
          <a:lstStyle/>
          <a:p>
            <a:r>
              <a:rPr lang="en-US" sz="2800" dirty="0" smtClean="0">
                <a:solidFill>
                  <a:schemeClr val="bg1"/>
                </a:solidFill>
              </a:rPr>
              <a:t>Promote the organization </a:t>
            </a:r>
          </a:p>
          <a:p>
            <a:r>
              <a:rPr lang="en-US" sz="2800" dirty="0" smtClean="0">
                <a:solidFill>
                  <a:schemeClr val="bg1"/>
                </a:solidFill>
              </a:rPr>
              <a:t>in the local community &amp; </a:t>
            </a:r>
          </a:p>
          <a:p>
            <a:r>
              <a:rPr lang="en-US" sz="2800" dirty="0" smtClean="0">
                <a:solidFill>
                  <a:schemeClr val="bg1"/>
                </a:solidFill>
              </a:rPr>
              <a:t>society in general</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7" name="TextBox 36"/>
          <p:cNvSpPr txBox="1"/>
          <p:nvPr/>
        </p:nvSpPr>
        <p:spPr>
          <a:xfrm>
            <a:off x="1905000" y="1676400"/>
            <a:ext cx="6934200" cy="1815882"/>
          </a:xfrm>
          <a:prstGeom prst="rect">
            <a:avLst/>
          </a:prstGeom>
          <a:noFill/>
        </p:spPr>
        <p:txBody>
          <a:bodyPr wrap="square" rtlCol="0">
            <a:spAutoFit/>
          </a:bodyPr>
          <a:lstStyle/>
          <a:p>
            <a:r>
              <a:rPr lang="en-US" sz="4800" dirty="0" smtClean="0">
                <a:solidFill>
                  <a:schemeClr val="accent2">
                    <a:lumMod val="75000"/>
                  </a:schemeClr>
                </a:solidFill>
                <a:latin typeface="Gill Sans MT" pitchFamily="34" charset="0"/>
              </a:rPr>
              <a:t>Who Are We?</a:t>
            </a:r>
          </a:p>
          <a:p>
            <a:r>
              <a:rPr lang="en-US" sz="3200" dirty="0" smtClean="0">
                <a:solidFill>
                  <a:schemeClr val="accent2">
                    <a:lumMod val="75000"/>
                  </a:schemeClr>
                </a:solidFill>
                <a:latin typeface="Gill Sans MT" pitchFamily="34" charset="0"/>
              </a:rPr>
              <a:t>A Library with a museum?</a:t>
            </a:r>
          </a:p>
          <a:p>
            <a:r>
              <a:rPr lang="en-US" sz="3200" dirty="0" smtClean="0">
                <a:solidFill>
                  <a:schemeClr val="accent2">
                    <a:lumMod val="75000"/>
                  </a:schemeClr>
                </a:solidFill>
                <a:latin typeface="Gill Sans MT" pitchFamily="34" charset="0"/>
              </a:rPr>
              <a:t>A Museum with a community library?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3" name="Picture 7" descr="http://www.opendoorws.com/open%20door%20web%20solutions.jpg"/>
          <p:cNvPicPr>
            <a:picLocks noChangeAspect="1" noChangeArrowheads="1"/>
          </p:cNvPicPr>
          <p:nvPr/>
        </p:nvPicPr>
        <p:blipFill>
          <a:blip r:embed="rId3" cstate="print"/>
          <a:srcRect/>
          <a:stretch>
            <a:fillRect/>
          </a:stretch>
        </p:blipFill>
        <p:spPr bwMode="auto">
          <a:xfrm>
            <a:off x="685800" y="-444978"/>
            <a:ext cx="9058275" cy="7302978"/>
          </a:xfrm>
          <a:prstGeom prst="rect">
            <a:avLst/>
          </a:prstGeom>
          <a:noFill/>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 name="TextBox 16"/>
          <p:cNvSpPr txBox="1"/>
          <p:nvPr/>
        </p:nvSpPr>
        <p:spPr>
          <a:xfrm>
            <a:off x="1752600" y="4572000"/>
            <a:ext cx="6958893" cy="523220"/>
          </a:xfrm>
          <a:prstGeom prst="rect">
            <a:avLst/>
          </a:prstGeom>
          <a:noFill/>
        </p:spPr>
        <p:txBody>
          <a:bodyPr wrap="none" rtlCol="0">
            <a:spAutoFit/>
          </a:bodyPr>
          <a:lstStyle/>
          <a:p>
            <a:r>
              <a:rPr lang="en-US" sz="2800" dirty="0" smtClean="0">
                <a:solidFill>
                  <a:schemeClr val="accent2">
                    <a:lumMod val="75000"/>
                  </a:schemeClr>
                </a:solidFill>
              </a:rPr>
              <a:t>Conduct business in an open &amp; ethical manner</a:t>
            </a:r>
            <a:endParaRPr lang="en-US" sz="28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5362" name="Picture 2" descr="https://encrypted-tbn1.gstatic.com/images?q=tbn:ANd9GcSMGcF0SBK7xnWXsiPte1GUwM8b1ZDS4PXfy3B5WH68-EthgaqEyw"/>
          <p:cNvPicPr>
            <a:picLocks noChangeAspect="1" noChangeArrowheads="1"/>
          </p:cNvPicPr>
          <p:nvPr/>
        </p:nvPicPr>
        <p:blipFill>
          <a:blip r:embed="rId3" cstate="print"/>
          <a:srcRect/>
          <a:stretch>
            <a:fillRect/>
          </a:stretch>
        </p:blipFill>
        <p:spPr bwMode="auto">
          <a:xfrm>
            <a:off x="5257800" y="1981200"/>
            <a:ext cx="2209800" cy="2743200"/>
          </a:xfrm>
          <a:prstGeom prst="rect">
            <a:avLst/>
          </a:prstGeom>
          <a:noFill/>
        </p:spPr>
      </p:pic>
      <p:sp>
        <p:nvSpPr>
          <p:cNvPr id="6" name="TextBox 5"/>
          <p:cNvSpPr txBox="1"/>
          <p:nvPr/>
        </p:nvSpPr>
        <p:spPr>
          <a:xfrm>
            <a:off x="2209800" y="2667000"/>
            <a:ext cx="3429000" cy="1846659"/>
          </a:xfrm>
          <a:prstGeom prst="rect">
            <a:avLst/>
          </a:prstGeom>
          <a:noFill/>
        </p:spPr>
        <p:txBody>
          <a:bodyPr wrap="square" rtlCol="0">
            <a:spAutoFit/>
          </a:bodyPr>
          <a:lstStyle/>
          <a:p>
            <a:r>
              <a:rPr lang="en-US" sz="2400" b="1" dirty="0" smtClean="0"/>
              <a:t>Strategies</a:t>
            </a:r>
          </a:p>
          <a:p>
            <a:r>
              <a:rPr lang="en-US" sz="2400" b="1" dirty="0" smtClean="0"/>
              <a:t>Goals</a:t>
            </a:r>
          </a:p>
          <a:p>
            <a:r>
              <a:rPr lang="en-US" sz="2400" b="1" dirty="0" smtClean="0"/>
              <a:t>Objectives </a:t>
            </a:r>
          </a:p>
          <a:p>
            <a:r>
              <a:rPr lang="en-US" sz="2400" b="1" dirty="0" smtClean="0"/>
              <a:t>Resources</a:t>
            </a:r>
          </a:p>
          <a:p>
            <a:endParaRPr lang="en-US" dirty="0"/>
          </a:p>
        </p:txBody>
      </p:sp>
      <p:sp>
        <p:nvSpPr>
          <p:cNvPr id="8" name="TextBox 7"/>
          <p:cNvSpPr txBox="1"/>
          <p:nvPr/>
        </p:nvSpPr>
        <p:spPr>
          <a:xfrm>
            <a:off x="1752600" y="838200"/>
            <a:ext cx="6705600" cy="1569660"/>
          </a:xfrm>
          <a:prstGeom prst="rect">
            <a:avLst/>
          </a:prstGeom>
          <a:noFill/>
        </p:spPr>
        <p:txBody>
          <a:bodyPr wrap="square" rtlCol="0">
            <a:spAutoFit/>
          </a:bodyPr>
          <a:lstStyle/>
          <a:p>
            <a:r>
              <a:rPr lang="en-US" sz="3200" dirty="0" smtClean="0">
                <a:solidFill>
                  <a:srgbClr val="C00000"/>
                </a:solidFill>
              </a:rPr>
              <a:t>Regularly work with the directors to develop and evaluate strategic and long-range plans </a:t>
            </a:r>
            <a:r>
              <a:rPr lang="en-US" sz="2800" dirty="0" smtClean="0">
                <a:solidFill>
                  <a:srgbClr val="C00000"/>
                </a:solidFill>
              </a:rPr>
              <a:t>.</a:t>
            </a:r>
            <a:endParaRPr lang="en-US" sz="2800" dirty="0">
              <a:solidFill>
                <a:srgbClr val="C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2133600" y="685800"/>
            <a:ext cx="1937838" cy="523220"/>
          </a:xfrm>
          <a:prstGeom prst="rect">
            <a:avLst/>
          </a:prstGeom>
          <a:noFill/>
        </p:spPr>
        <p:txBody>
          <a:bodyPr wrap="none" rtlCol="0">
            <a:spAutoFit/>
          </a:bodyPr>
          <a:lstStyle/>
          <a:p>
            <a:r>
              <a:rPr lang="en-US" sz="2800" dirty="0" smtClean="0">
                <a:solidFill>
                  <a:schemeClr val="accent2">
                    <a:lumMod val="75000"/>
                  </a:schemeClr>
                </a:solidFill>
              </a:rPr>
              <a:t>Library Vote</a:t>
            </a:r>
            <a:endParaRPr lang="en-US" sz="2800" dirty="0">
              <a:solidFill>
                <a:schemeClr val="accent2">
                  <a:lumMod val="75000"/>
                </a:schemeClr>
              </a:solidFill>
            </a:endParaRPr>
          </a:p>
        </p:txBody>
      </p:sp>
      <p:pic>
        <p:nvPicPr>
          <p:cNvPr id="12290" name="Picture 2" descr="Picture"/>
          <p:cNvPicPr>
            <a:picLocks noChangeAspect="1" noChangeArrowheads="1"/>
          </p:cNvPicPr>
          <p:nvPr/>
        </p:nvPicPr>
        <p:blipFill>
          <a:blip r:embed="rId3" cstate="print"/>
          <a:srcRect/>
          <a:stretch>
            <a:fillRect/>
          </a:stretch>
        </p:blipFill>
        <p:spPr bwMode="auto">
          <a:xfrm>
            <a:off x="2057400" y="1981200"/>
            <a:ext cx="6067425" cy="33432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57346" name="Picture 2" descr="Picture"/>
          <p:cNvPicPr>
            <a:picLocks noChangeAspect="1" noChangeArrowheads="1"/>
          </p:cNvPicPr>
          <p:nvPr/>
        </p:nvPicPr>
        <p:blipFill>
          <a:blip r:embed="rId3" cstate="print"/>
          <a:srcRect/>
          <a:stretch>
            <a:fillRect/>
          </a:stretch>
        </p:blipFill>
        <p:spPr bwMode="auto">
          <a:xfrm>
            <a:off x="2438400" y="914400"/>
            <a:ext cx="5657850" cy="428625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2133600" y="685800"/>
            <a:ext cx="2022028" cy="523220"/>
          </a:xfrm>
          <a:prstGeom prst="rect">
            <a:avLst/>
          </a:prstGeom>
          <a:noFill/>
        </p:spPr>
        <p:txBody>
          <a:bodyPr wrap="none" rtlCol="0">
            <a:spAutoFit/>
          </a:bodyPr>
          <a:lstStyle/>
          <a:p>
            <a:r>
              <a:rPr lang="en-US" sz="2800" dirty="0" smtClean="0">
                <a:solidFill>
                  <a:schemeClr val="accent2">
                    <a:lumMod val="75000"/>
                  </a:schemeClr>
                </a:solidFill>
              </a:rPr>
              <a:t>Vote in 2014</a:t>
            </a:r>
            <a:endParaRPr lang="en-US" sz="2800" dirty="0">
              <a:solidFill>
                <a:schemeClr val="accent2">
                  <a:lumMod val="75000"/>
                </a:schemeClr>
              </a:solidFill>
            </a:endParaRPr>
          </a:p>
        </p:txBody>
      </p:sp>
      <p:sp>
        <p:nvSpPr>
          <p:cNvPr id="6" name="TextBox 5"/>
          <p:cNvSpPr txBox="1"/>
          <p:nvPr/>
        </p:nvSpPr>
        <p:spPr>
          <a:xfrm>
            <a:off x="2286000" y="1447800"/>
            <a:ext cx="5373651" cy="923330"/>
          </a:xfrm>
          <a:prstGeom prst="rect">
            <a:avLst/>
          </a:prstGeom>
          <a:noFill/>
        </p:spPr>
        <p:txBody>
          <a:bodyPr wrap="none" rtlCol="0">
            <a:spAutoFit/>
          </a:bodyPr>
          <a:lstStyle/>
          <a:p>
            <a:r>
              <a:rPr lang="en-US" dirty="0" smtClean="0"/>
              <a:t>Small board committee to set dates, and identify and </a:t>
            </a:r>
          </a:p>
          <a:p>
            <a:r>
              <a:rPr lang="en-US" dirty="0" smtClean="0"/>
              <a:t>mold the campaign. All board members will be working</a:t>
            </a:r>
          </a:p>
          <a:p>
            <a:r>
              <a:rPr lang="en-US" dirty="0" smtClean="0"/>
              <a:t>To get the vote out to our supporters.</a:t>
            </a:r>
          </a:p>
        </p:txBody>
      </p:sp>
      <p:pic>
        <p:nvPicPr>
          <p:cNvPr id="10242" name="Picture 2" descr="http://sils.unc.edu/sites/default/files/news/vote_button_rgb.png"/>
          <p:cNvPicPr>
            <a:picLocks noChangeAspect="1" noChangeArrowheads="1"/>
          </p:cNvPicPr>
          <p:nvPr/>
        </p:nvPicPr>
        <p:blipFill>
          <a:blip r:embed="rId3" cstate="print"/>
          <a:srcRect/>
          <a:stretch>
            <a:fillRect/>
          </a:stretch>
        </p:blipFill>
        <p:spPr bwMode="auto">
          <a:xfrm>
            <a:off x="3352800" y="2362200"/>
            <a:ext cx="3527679"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7" name="TextBox 36"/>
          <p:cNvSpPr txBox="1"/>
          <p:nvPr/>
        </p:nvSpPr>
        <p:spPr>
          <a:xfrm>
            <a:off x="1905000" y="533400"/>
            <a:ext cx="3318537" cy="830997"/>
          </a:xfrm>
          <a:prstGeom prst="rect">
            <a:avLst/>
          </a:prstGeom>
          <a:noFill/>
        </p:spPr>
        <p:txBody>
          <a:bodyPr wrap="none" rtlCol="0">
            <a:spAutoFit/>
          </a:bodyPr>
          <a:lstStyle/>
          <a:p>
            <a:r>
              <a:rPr lang="en-US" sz="4800" dirty="0" smtClean="0">
                <a:solidFill>
                  <a:schemeClr val="accent2">
                    <a:lumMod val="75000"/>
                  </a:schemeClr>
                </a:solidFill>
                <a:latin typeface="Gill Sans MT" pitchFamily="34" charset="0"/>
              </a:rPr>
              <a:t>2013 Budget</a:t>
            </a:r>
            <a:endParaRPr lang="en-US" sz="4800" dirty="0">
              <a:solidFill>
                <a:schemeClr val="accent2">
                  <a:lumMod val="75000"/>
                </a:schemeClr>
              </a:solidFill>
              <a:latin typeface="Gill Sans MT" pitchFamily="34" charset="0"/>
            </a:endParaRPr>
          </a:p>
        </p:txBody>
      </p:sp>
      <p:sp>
        <p:nvSpPr>
          <p:cNvPr id="5" name="TextBox 4"/>
          <p:cNvSpPr txBox="1"/>
          <p:nvPr/>
        </p:nvSpPr>
        <p:spPr>
          <a:xfrm>
            <a:off x="1752600" y="1524000"/>
            <a:ext cx="3505200" cy="4616648"/>
          </a:xfrm>
          <a:prstGeom prst="rect">
            <a:avLst/>
          </a:prstGeom>
          <a:noFill/>
        </p:spPr>
        <p:txBody>
          <a:bodyPr wrap="square" rtlCol="0">
            <a:spAutoFit/>
          </a:bodyPr>
          <a:lstStyle/>
          <a:p>
            <a:r>
              <a:rPr lang="en-US" sz="1400" dirty="0" smtClean="0">
                <a:solidFill>
                  <a:srgbClr val="FF0000"/>
                </a:solidFill>
              </a:rPr>
              <a:t>Funding  Sources (2013 budget: $503, 875):</a:t>
            </a:r>
          </a:p>
          <a:p>
            <a:r>
              <a:rPr lang="en-US" sz="1400" b="1" dirty="0" smtClean="0"/>
              <a:t>Arkell Hall Foundation:</a:t>
            </a:r>
            <a:r>
              <a:rPr lang="en-US" sz="1400" dirty="0" smtClean="0"/>
              <a:t> $100,000</a:t>
            </a:r>
          </a:p>
          <a:p>
            <a:r>
              <a:rPr lang="en-US" sz="1400" b="1" dirty="0" smtClean="0"/>
              <a:t>NYSCA Grants: </a:t>
            </a:r>
            <a:r>
              <a:rPr lang="en-US" sz="1400" dirty="0" smtClean="0"/>
              <a:t>$14,000</a:t>
            </a:r>
          </a:p>
          <a:p>
            <a:r>
              <a:rPr lang="en-US" sz="1400" b="1" dirty="0" smtClean="0"/>
              <a:t>MVLS Grants: </a:t>
            </a:r>
            <a:r>
              <a:rPr lang="en-US" sz="1400" dirty="0" smtClean="0"/>
              <a:t>$2,500</a:t>
            </a:r>
          </a:p>
          <a:p>
            <a:r>
              <a:rPr lang="en-US" sz="1400" b="1" dirty="0" smtClean="0"/>
              <a:t>Membership: </a:t>
            </a:r>
            <a:r>
              <a:rPr lang="en-US" sz="1400" dirty="0" smtClean="0"/>
              <a:t>$28,000</a:t>
            </a:r>
          </a:p>
          <a:p>
            <a:r>
              <a:rPr lang="en-US" sz="1400" b="1" dirty="0" smtClean="0"/>
              <a:t>Annual Appeal: </a:t>
            </a:r>
            <a:r>
              <a:rPr lang="en-US" sz="1400" dirty="0" smtClean="0"/>
              <a:t>$40,000</a:t>
            </a:r>
          </a:p>
          <a:p>
            <a:r>
              <a:rPr lang="en-US" sz="1400" b="1" dirty="0" smtClean="0"/>
              <a:t>Sponsorships &amp; Foundation Grants: </a:t>
            </a:r>
            <a:r>
              <a:rPr lang="en-US" sz="1400" dirty="0" smtClean="0"/>
              <a:t>$21, 500</a:t>
            </a:r>
          </a:p>
          <a:p>
            <a:r>
              <a:rPr lang="en-US" sz="1400" b="1" dirty="0" smtClean="0"/>
              <a:t>Summer Library Programs: </a:t>
            </a:r>
            <a:r>
              <a:rPr lang="en-US" sz="1400" dirty="0" smtClean="0"/>
              <a:t>$2,150</a:t>
            </a:r>
          </a:p>
          <a:p>
            <a:r>
              <a:rPr lang="en-US" sz="1400" b="1" dirty="0" smtClean="0"/>
              <a:t>Adopt a Magazine/Book: </a:t>
            </a:r>
            <a:r>
              <a:rPr lang="en-US" sz="1400" dirty="0" smtClean="0"/>
              <a:t>$1,175</a:t>
            </a:r>
          </a:p>
          <a:p>
            <a:r>
              <a:rPr lang="en-US" sz="1400" b="1" dirty="0" smtClean="0"/>
              <a:t>Used Book Sales: </a:t>
            </a:r>
            <a:r>
              <a:rPr lang="en-US" sz="1400" dirty="0" smtClean="0"/>
              <a:t>$2,500</a:t>
            </a:r>
          </a:p>
          <a:p>
            <a:r>
              <a:rPr lang="en-US" sz="1400" b="1" dirty="0" smtClean="0"/>
              <a:t>Library Fees &amp; Fines: </a:t>
            </a:r>
            <a:r>
              <a:rPr lang="en-US" sz="1400" dirty="0" smtClean="0"/>
              <a:t>$3,500</a:t>
            </a:r>
          </a:p>
          <a:p>
            <a:r>
              <a:rPr lang="en-US" sz="1400" b="1" dirty="0" smtClean="0"/>
              <a:t>Rentals: </a:t>
            </a:r>
            <a:r>
              <a:rPr lang="en-US" sz="1400" dirty="0" smtClean="0"/>
              <a:t>$10,400</a:t>
            </a:r>
          </a:p>
          <a:p>
            <a:r>
              <a:rPr lang="en-US" sz="1400" b="1" dirty="0" smtClean="0"/>
              <a:t>Gift Shop: </a:t>
            </a:r>
            <a:r>
              <a:rPr lang="en-US" sz="1400" dirty="0" smtClean="0"/>
              <a:t>$10,000</a:t>
            </a:r>
          </a:p>
          <a:p>
            <a:r>
              <a:rPr lang="en-US" sz="1400" b="1" dirty="0" smtClean="0"/>
              <a:t>Juried Art Show: </a:t>
            </a:r>
            <a:r>
              <a:rPr lang="en-US" sz="1400" dirty="0" smtClean="0"/>
              <a:t>$2,300</a:t>
            </a:r>
          </a:p>
          <a:p>
            <a:r>
              <a:rPr lang="en-US" sz="1400" b="1" dirty="0" smtClean="0"/>
              <a:t>Admission: </a:t>
            </a:r>
            <a:r>
              <a:rPr lang="en-US" sz="1400" dirty="0" smtClean="0"/>
              <a:t>$20,000</a:t>
            </a:r>
          </a:p>
          <a:p>
            <a:r>
              <a:rPr lang="en-US" sz="1400" b="1" dirty="0" smtClean="0"/>
              <a:t>Program Fees: </a:t>
            </a:r>
            <a:r>
              <a:rPr lang="en-US" sz="1400" dirty="0" smtClean="0"/>
              <a:t>$800</a:t>
            </a:r>
          </a:p>
          <a:p>
            <a:r>
              <a:rPr lang="en-US" sz="1400" b="1" dirty="0" smtClean="0"/>
              <a:t>Fundraisers: </a:t>
            </a:r>
            <a:r>
              <a:rPr lang="en-US" sz="1400" dirty="0" smtClean="0"/>
              <a:t>$11,000</a:t>
            </a:r>
          </a:p>
          <a:p>
            <a:r>
              <a:rPr lang="en-US" sz="1400" b="1" dirty="0" smtClean="0"/>
              <a:t>R &amp; R Loan Fees: </a:t>
            </a:r>
            <a:r>
              <a:rPr lang="en-US" sz="1400" dirty="0" smtClean="0"/>
              <a:t>$2,100</a:t>
            </a:r>
          </a:p>
          <a:p>
            <a:r>
              <a:rPr lang="en-US" sz="1400" b="1" dirty="0" smtClean="0"/>
              <a:t>Local Taxpayer Support: </a:t>
            </a:r>
            <a:r>
              <a:rPr lang="en-US" sz="1400" dirty="0" smtClean="0"/>
              <a:t>$700</a:t>
            </a:r>
          </a:p>
          <a:p>
            <a:r>
              <a:rPr lang="en-US" sz="1400" b="1" dirty="0" smtClean="0"/>
              <a:t>Withdrawal from Endowment Investments:  </a:t>
            </a:r>
            <a:r>
              <a:rPr lang="en-US" sz="1400" dirty="0" smtClean="0"/>
              <a:t>$231, 250</a:t>
            </a:r>
            <a:endParaRPr lang="en-US" sz="1400" dirty="0"/>
          </a:p>
        </p:txBody>
      </p:sp>
      <p:sp>
        <p:nvSpPr>
          <p:cNvPr id="6" name="TextBox 5"/>
          <p:cNvSpPr txBox="1"/>
          <p:nvPr/>
        </p:nvSpPr>
        <p:spPr>
          <a:xfrm>
            <a:off x="5410200" y="762000"/>
            <a:ext cx="3505200" cy="5047536"/>
          </a:xfrm>
          <a:prstGeom prst="rect">
            <a:avLst/>
          </a:prstGeom>
          <a:noFill/>
        </p:spPr>
        <p:txBody>
          <a:bodyPr wrap="square" rtlCol="0">
            <a:spAutoFit/>
          </a:bodyPr>
          <a:lstStyle/>
          <a:p>
            <a:r>
              <a:rPr lang="en-US" sz="1400" dirty="0" smtClean="0">
                <a:solidFill>
                  <a:srgbClr val="FF0000"/>
                </a:solidFill>
              </a:rPr>
              <a:t>Expenses (2013 budget $503, 870):</a:t>
            </a:r>
          </a:p>
          <a:p>
            <a:r>
              <a:rPr lang="en-US" sz="1400" b="1" dirty="0" smtClean="0"/>
              <a:t>Salaries &amp; Benefits: </a:t>
            </a:r>
            <a:r>
              <a:rPr lang="en-US" sz="1400" dirty="0" smtClean="0"/>
              <a:t>$247,680 </a:t>
            </a:r>
          </a:p>
          <a:p>
            <a:r>
              <a:rPr lang="en-US" sz="1400" b="1" dirty="0" smtClean="0"/>
              <a:t>Audit and tax prep:  </a:t>
            </a:r>
            <a:r>
              <a:rPr lang="en-US" sz="1400" dirty="0" smtClean="0"/>
              <a:t>$7,250 </a:t>
            </a:r>
          </a:p>
          <a:p>
            <a:r>
              <a:rPr lang="en-US" sz="1400" b="1" dirty="0" smtClean="0"/>
              <a:t>Building and Grounds: </a:t>
            </a:r>
            <a:r>
              <a:rPr lang="en-US" sz="1400" dirty="0" smtClean="0"/>
              <a:t>$33,500 </a:t>
            </a:r>
          </a:p>
          <a:p>
            <a:r>
              <a:rPr lang="en-US" sz="1400" b="1" dirty="0" smtClean="0"/>
              <a:t>Library books/Av/ Periodicals/other: </a:t>
            </a:r>
            <a:r>
              <a:rPr lang="en-US" sz="1400" dirty="0" smtClean="0"/>
              <a:t>$7,300 </a:t>
            </a:r>
          </a:p>
          <a:p>
            <a:r>
              <a:rPr lang="en-US" sz="1400" b="1" dirty="0" smtClean="0"/>
              <a:t>Library supplies and equipment :$</a:t>
            </a:r>
            <a:r>
              <a:rPr lang="en-US" sz="1400" dirty="0" smtClean="0"/>
              <a:t>2,000 </a:t>
            </a:r>
            <a:r>
              <a:rPr lang="en-US" sz="1400" b="1" dirty="0" smtClean="0"/>
              <a:t>Library Programs: </a:t>
            </a:r>
            <a:r>
              <a:rPr lang="en-US" sz="1400" dirty="0" smtClean="0"/>
              <a:t>$2,900 </a:t>
            </a:r>
          </a:p>
          <a:p>
            <a:r>
              <a:rPr lang="en-US" sz="1400" b="1" dirty="0" smtClean="0"/>
              <a:t>Library Joint Automation contract fees:                        </a:t>
            </a:r>
            <a:r>
              <a:rPr lang="en-US" sz="1400" dirty="0" smtClean="0"/>
              <a:t>$7,777 </a:t>
            </a:r>
          </a:p>
          <a:p>
            <a:r>
              <a:rPr lang="en-US" sz="1400" b="1" dirty="0" smtClean="0"/>
              <a:t>Museum collections care: </a:t>
            </a:r>
            <a:r>
              <a:rPr lang="en-US" sz="1400" dirty="0" smtClean="0"/>
              <a:t>$7,400 </a:t>
            </a:r>
          </a:p>
          <a:p>
            <a:r>
              <a:rPr lang="en-US" sz="1400" b="1" dirty="0" smtClean="0"/>
              <a:t>Museum exhibitions &amp; programs:  </a:t>
            </a:r>
            <a:r>
              <a:rPr lang="en-US" sz="1400" dirty="0" smtClean="0"/>
              <a:t>$18,800 </a:t>
            </a:r>
            <a:r>
              <a:rPr lang="en-US" sz="1400" b="1" dirty="0" smtClean="0"/>
              <a:t>Federal Excise Tax:  </a:t>
            </a:r>
            <a:r>
              <a:rPr lang="en-US" sz="1400" dirty="0" smtClean="0"/>
              <a:t>$1,500 </a:t>
            </a:r>
          </a:p>
          <a:p>
            <a:r>
              <a:rPr lang="en-US" sz="1400" b="1" dirty="0" smtClean="0"/>
              <a:t>Office supplies &amp; equipment: </a:t>
            </a:r>
            <a:r>
              <a:rPr lang="en-US" sz="1400" dirty="0" smtClean="0"/>
              <a:t>$15,000 </a:t>
            </a:r>
            <a:r>
              <a:rPr lang="en-US" sz="1400" b="1" dirty="0" smtClean="0"/>
              <a:t>Trustees &amp; Committees: </a:t>
            </a:r>
            <a:r>
              <a:rPr lang="en-US" sz="1400" dirty="0" smtClean="0"/>
              <a:t>$600 </a:t>
            </a:r>
          </a:p>
          <a:p>
            <a:r>
              <a:rPr lang="en-US" sz="1400" b="1" dirty="0" smtClean="0"/>
              <a:t>Insurance:  </a:t>
            </a:r>
            <a:r>
              <a:rPr lang="en-US" sz="1400" dirty="0" smtClean="0"/>
              <a:t>$45,400 </a:t>
            </a:r>
          </a:p>
          <a:p>
            <a:r>
              <a:rPr lang="en-US" sz="1400" b="1" dirty="0" smtClean="0"/>
              <a:t>Telephone &amp; Communications : </a:t>
            </a:r>
            <a:r>
              <a:rPr lang="en-US" sz="1400" dirty="0" smtClean="0"/>
              <a:t>$4,200 </a:t>
            </a:r>
            <a:r>
              <a:rPr lang="en-US" sz="1400" b="1" dirty="0" smtClean="0"/>
              <a:t>Utilities : </a:t>
            </a:r>
            <a:r>
              <a:rPr lang="en-US" sz="1400" dirty="0" smtClean="0"/>
              <a:t>$74,000 </a:t>
            </a:r>
          </a:p>
          <a:p>
            <a:r>
              <a:rPr lang="en-US" sz="1400" b="1" dirty="0" smtClean="0"/>
              <a:t>Membership &amp; Fund-Raising : </a:t>
            </a:r>
            <a:r>
              <a:rPr lang="en-US" sz="1400" dirty="0" smtClean="0"/>
              <a:t>$6,000 </a:t>
            </a:r>
            <a:r>
              <a:rPr lang="en-US" sz="1400" b="1" dirty="0" smtClean="0"/>
              <a:t>Museum marketing : </a:t>
            </a:r>
            <a:r>
              <a:rPr lang="en-US" sz="1400" dirty="0" smtClean="0"/>
              <a:t>$15,000 </a:t>
            </a:r>
            <a:endParaRPr lang="en-US" sz="1400" dirty="0" smtClean="0"/>
          </a:p>
          <a:p>
            <a:r>
              <a:rPr lang="en-US" sz="1400" b="1" dirty="0" smtClean="0"/>
              <a:t>Institutional </a:t>
            </a:r>
            <a:r>
              <a:rPr lang="en-US" sz="1400" b="1" dirty="0" smtClean="0"/>
              <a:t>Memberships &amp; Fees : </a:t>
            </a:r>
            <a:r>
              <a:rPr lang="en-US" sz="1400" dirty="0" smtClean="0"/>
              <a:t>$1,213 </a:t>
            </a:r>
          </a:p>
          <a:p>
            <a:r>
              <a:rPr lang="en-US" sz="1400" b="1" dirty="0" smtClean="0"/>
              <a:t>Travel &amp; Professional Development : </a:t>
            </a:r>
            <a:r>
              <a:rPr lang="en-US" sz="1400" dirty="0" smtClean="0"/>
              <a:t>$1,400 </a:t>
            </a:r>
            <a:r>
              <a:rPr lang="en-US" sz="1400" b="1" dirty="0" smtClean="0"/>
              <a:t>Gift Shop: </a:t>
            </a:r>
            <a:r>
              <a:rPr lang="en-US" sz="1400" dirty="0" smtClean="0"/>
              <a:t>$3,800 </a:t>
            </a:r>
          </a:p>
          <a:p>
            <a:r>
              <a:rPr lang="en-US" sz="1400" dirty="0" smtClean="0"/>
              <a:t>Community Gallery : $1,150 Postage</a:t>
            </a:r>
            <a:endParaRPr lang="en-US" sz="1400" dirty="0" smtClean="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bg1"/>
                </a:solidFill>
              </a:rPr>
              <a:t>Long Tradition of Library with Art Collections and Galleries in America but very few survive.</a:t>
            </a:r>
            <a:endParaRPr lang="en-US" sz="2800" dirty="0">
              <a:solidFill>
                <a:schemeClr val="bg1"/>
              </a:solidFill>
            </a:endParaRPr>
          </a:p>
        </p:txBody>
      </p:sp>
      <p:pic>
        <p:nvPicPr>
          <p:cNvPr id="60418" name="Picture 2" descr="http://www.neh.gov/files/divisions/preservation/images/086r.jpg"/>
          <p:cNvPicPr>
            <a:picLocks noChangeAspect="1" noChangeArrowheads="1"/>
          </p:cNvPicPr>
          <p:nvPr/>
        </p:nvPicPr>
        <p:blipFill>
          <a:blip r:embed="rId2" cstate="print"/>
          <a:srcRect/>
          <a:stretch>
            <a:fillRect/>
          </a:stretch>
        </p:blipFill>
        <p:spPr bwMode="auto">
          <a:xfrm>
            <a:off x="3352800" y="1905000"/>
            <a:ext cx="5502527" cy="3657600"/>
          </a:xfrm>
          <a:prstGeom prst="rect">
            <a:avLst/>
          </a:prstGeom>
          <a:noFill/>
        </p:spPr>
      </p:pic>
      <p:pic>
        <p:nvPicPr>
          <p:cNvPr id="60420" name="Picture 4" descr="St Johnsbury Athenaeum Library &amp; Art Gallery, Vermont"/>
          <p:cNvPicPr>
            <a:picLocks noChangeAspect="1" noChangeArrowheads="1"/>
          </p:cNvPicPr>
          <p:nvPr/>
        </p:nvPicPr>
        <p:blipFill>
          <a:blip r:embed="rId3" cstate="print"/>
          <a:srcRect/>
          <a:stretch>
            <a:fillRect/>
          </a:stretch>
        </p:blipFill>
        <p:spPr bwMode="auto">
          <a:xfrm>
            <a:off x="228600" y="1752600"/>
            <a:ext cx="2838450" cy="3781425"/>
          </a:xfrm>
          <a:prstGeom prst="rect">
            <a:avLst/>
          </a:prstGeom>
          <a:noFill/>
        </p:spPr>
      </p:pic>
      <p:sp>
        <p:nvSpPr>
          <p:cNvPr id="7" name="Rectangle 6"/>
          <p:cNvSpPr/>
          <p:nvPr/>
        </p:nvSpPr>
        <p:spPr>
          <a:xfrm>
            <a:off x="0" y="6198990"/>
            <a:ext cx="9144000" cy="369332"/>
          </a:xfrm>
          <a:prstGeom prst="rect">
            <a:avLst/>
          </a:prstGeom>
        </p:spPr>
        <p:txBody>
          <a:bodyPr wrap="square">
            <a:spAutoFit/>
          </a:bodyPr>
          <a:lstStyle/>
          <a:p>
            <a:pPr algn="ctr"/>
            <a:r>
              <a:rPr lang="en-US" b="1" dirty="0" smtClean="0">
                <a:solidFill>
                  <a:schemeClr val="bg1"/>
                </a:solidFill>
              </a:rPr>
              <a:t>St </a:t>
            </a:r>
            <a:r>
              <a:rPr lang="en-US" b="1" dirty="0" err="1" smtClean="0">
                <a:solidFill>
                  <a:schemeClr val="bg1"/>
                </a:solidFill>
              </a:rPr>
              <a:t>Johnsbury</a:t>
            </a:r>
            <a:r>
              <a:rPr lang="en-US" b="1" dirty="0" smtClean="0">
                <a:solidFill>
                  <a:schemeClr val="bg1"/>
                </a:solidFill>
              </a:rPr>
              <a:t> Athenaeum, Vermont, </a:t>
            </a:r>
            <a:r>
              <a:rPr lang="en-US" dirty="0" smtClean="0">
                <a:solidFill>
                  <a:schemeClr val="bg1"/>
                </a:solidFill>
              </a:rPr>
              <a:t>founded 1871</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7" name="TextBox 36"/>
          <p:cNvSpPr txBox="1"/>
          <p:nvPr/>
        </p:nvSpPr>
        <p:spPr>
          <a:xfrm>
            <a:off x="2667000" y="533400"/>
            <a:ext cx="4465068" cy="646331"/>
          </a:xfrm>
          <a:prstGeom prst="rect">
            <a:avLst/>
          </a:prstGeom>
          <a:noFill/>
        </p:spPr>
        <p:txBody>
          <a:bodyPr wrap="none" rtlCol="0">
            <a:spAutoFit/>
          </a:bodyPr>
          <a:lstStyle/>
          <a:p>
            <a:r>
              <a:rPr lang="en-US" sz="3600" dirty="0" smtClean="0">
                <a:solidFill>
                  <a:schemeClr val="accent2">
                    <a:lumMod val="75000"/>
                  </a:schemeClr>
                </a:solidFill>
                <a:latin typeface="Gill Sans MT" pitchFamily="34" charset="0"/>
              </a:rPr>
              <a:t>Public Libraries in NYS</a:t>
            </a:r>
            <a:endParaRPr lang="en-US" sz="3600" dirty="0">
              <a:solidFill>
                <a:schemeClr val="accent2">
                  <a:lumMod val="75000"/>
                </a:schemeClr>
              </a:solidFill>
              <a:latin typeface="Gill Sans MT" pitchFamily="34" charset="0"/>
            </a:endParaRPr>
          </a:p>
        </p:txBody>
      </p:sp>
      <p:sp>
        <p:nvSpPr>
          <p:cNvPr id="8" name="Text Box 7"/>
          <p:cNvSpPr txBox="1">
            <a:spLocks noChangeArrowheads="1"/>
          </p:cNvSpPr>
          <p:nvPr/>
        </p:nvSpPr>
        <p:spPr bwMode="auto">
          <a:xfrm>
            <a:off x="1600200" y="1524000"/>
            <a:ext cx="7162800" cy="2215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solidFill>
                  <a:schemeClr val="tx2">
                    <a:lumMod val="75000"/>
                  </a:schemeClr>
                </a:solidFill>
                <a:latin typeface="Franklin Gothic Book" pitchFamily="34" charset="0"/>
              </a:rPr>
              <a:t>Board of Regents</a:t>
            </a:r>
            <a:br>
              <a:rPr lang="en-US" sz="2400" b="1" dirty="0">
                <a:solidFill>
                  <a:schemeClr val="tx2">
                    <a:lumMod val="75000"/>
                  </a:schemeClr>
                </a:solidFill>
                <a:latin typeface="Franklin Gothic Book" pitchFamily="34" charset="0"/>
              </a:rPr>
            </a:br>
            <a:r>
              <a:rPr lang="en-US" sz="1400" b="1" dirty="0">
                <a:solidFill>
                  <a:schemeClr val="tx2">
                    <a:lumMod val="75000"/>
                  </a:schemeClr>
                </a:solidFill>
                <a:latin typeface="Franklin Gothic Book" pitchFamily="34" charset="0"/>
              </a:rPr>
              <a:t>|</a:t>
            </a:r>
            <a:br>
              <a:rPr lang="en-US" sz="1400" b="1" dirty="0">
                <a:solidFill>
                  <a:schemeClr val="tx2">
                    <a:lumMod val="75000"/>
                  </a:schemeClr>
                </a:solidFill>
                <a:latin typeface="Franklin Gothic Book" pitchFamily="34" charset="0"/>
              </a:rPr>
            </a:br>
            <a:r>
              <a:rPr lang="en-US" sz="2400" b="1" dirty="0">
                <a:solidFill>
                  <a:schemeClr val="tx2">
                    <a:lumMod val="75000"/>
                  </a:schemeClr>
                </a:solidFill>
                <a:latin typeface="Franklin Gothic Book" pitchFamily="34" charset="0"/>
              </a:rPr>
              <a:t>Commissioner of Education</a:t>
            </a:r>
            <a:br>
              <a:rPr lang="en-US" sz="2400" b="1" dirty="0">
                <a:solidFill>
                  <a:schemeClr val="tx2">
                    <a:lumMod val="75000"/>
                  </a:schemeClr>
                </a:solidFill>
                <a:latin typeface="Franklin Gothic Book" pitchFamily="34" charset="0"/>
              </a:rPr>
            </a:br>
            <a:r>
              <a:rPr lang="en-US" sz="1400" b="1" dirty="0">
                <a:solidFill>
                  <a:schemeClr val="tx2">
                    <a:lumMod val="75000"/>
                  </a:schemeClr>
                </a:solidFill>
                <a:latin typeface="Franklin Gothic Book" pitchFamily="34" charset="0"/>
              </a:rPr>
              <a:t>|</a:t>
            </a:r>
          </a:p>
          <a:p>
            <a:pPr algn="ctr" eaLnBrk="1" hangingPunct="1"/>
            <a:r>
              <a:rPr lang="en-US" sz="2400" b="1" dirty="0">
                <a:solidFill>
                  <a:schemeClr val="tx2">
                    <a:lumMod val="75000"/>
                  </a:schemeClr>
                </a:solidFill>
                <a:latin typeface="Franklin Gothic Book" pitchFamily="34" charset="0"/>
              </a:rPr>
              <a:t>Deputy Commissioner of Cultural Education</a:t>
            </a:r>
          </a:p>
          <a:p>
            <a:pPr algn="ctr" eaLnBrk="1" hangingPunct="1"/>
            <a:r>
              <a:rPr lang="en-US" sz="1400" b="1" dirty="0">
                <a:solidFill>
                  <a:schemeClr val="tx2">
                    <a:lumMod val="75000"/>
                  </a:schemeClr>
                </a:solidFill>
                <a:latin typeface="Franklin Gothic Book" pitchFamily="34" charset="0"/>
              </a:rPr>
              <a:t>|</a:t>
            </a:r>
          </a:p>
          <a:p>
            <a:pPr algn="ctr" eaLnBrk="1" hangingPunct="1"/>
            <a:r>
              <a:rPr lang="en-US" sz="2400" b="1" dirty="0">
                <a:solidFill>
                  <a:schemeClr val="tx2">
                    <a:lumMod val="75000"/>
                  </a:schemeClr>
                </a:solidFill>
                <a:latin typeface="Franklin Gothic Book" pitchFamily="34" charset="0"/>
              </a:rPr>
              <a:t>Division of Library </a:t>
            </a:r>
            <a:r>
              <a:rPr lang="en-US" sz="2400" b="1" dirty="0" smtClean="0">
                <a:solidFill>
                  <a:schemeClr val="tx2">
                    <a:lumMod val="75000"/>
                  </a:schemeClr>
                </a:solidFill>
                <a:latin typeface="Franklin Gothic Book" pitchFamily="34" charset="0"/>
              </a:rPr>
              <a:t>Development (DLD)</a:t>
            </a:r>
            <a:endParaRPr lang="en-US" sz="2400" b="1" dirty="0">
              <a:solidFill>
                <a:schemeClr val="tx2">
                  <a:lumMod val="75000"/>
                </a:schemeClr>
              </a:solidFill>
              <a:latin typeface="Franklin Gothic Book" pitchFamily="34" charset="0"/>
            </a:endParaRPr>
          </a:p>
        </p:txBody>
      </p:sp>
      <p:sp>
        <p:nvSpPr>
          <p:cNvPr id="9" name="Text Box 10"/>
          <p:cNvSpPr txBox="1">
            <a:spLocks noChangeArrowheads="1"/>
          </p:cNvSpPr>
          <p:nvPr/>
        </p:nvSpPr>
        <p:spPr bwMode="auto">
          <a:xfrm>
            <a:off x="3124200" y="4267200"/>
            <a:ext cx="4343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a:solidFill>
                  <a:schemeClr val="tx2">
                    <a:lumMod val="75000"/>
                  </a:schemeClr>
                </a:solidFill>
                <a:latin typeface="Franklin Gothic Book" pitchFamily="34" charset="0"/>
              </a:rPr>
              <a:t>Public Library Systems (23)</a:t>
            </a:r>
            <a:r>
              <a:rPr lang="en-US" sz="2000" b="1" dirty="0">
                <a:solidFill>
                  <a:schemeClr val="tx2">
                    <a:lumMod val="75000"/>
                  </a:schemeClr>
                </a:solidFill>
                <a:latin typeface="Franklin Gothic Book" pitchFamily="34" charset="0"/>
              </a:rPr>
              <a:t/>
            </a:r>
            <a:br>
              <a:rPr lang="en-US" sz="2000" b="1" dirty="0">
                <a:solidFill>
                  <a:schemeClr val="tx2">
                    <a:lumMod val="75000"/>
                  </a:schemeClr>
                </a:solidFill>
                <a:latin typeface="Franklin Gothic Book" pitchFamily="34" charset="0"/>
              </a:rPr>
            </a:br>
            <a:r>
              <a:rPr lang="en-US" sz="2000" b="1" dirty="0" smtClean="0">
                <a:solidFill>
                  <a:schemeClr val="tx2">
                    <a:lumMod val="75000"/>
                  </a:schemeClr>
                </a:solidFill>
                <a:latin typeface="Franklin Gothic Book" pitchFamily="34" charset="0"/>
              </a:rPr>
              <a:t>	</a:t>
            </a:r>
            <a:r>
              <a:rPr lang="en-US" sz="2000" dirty="0" smtClean="0">
                <a:solidFill>
                  <a:schemeClr val="tx2">
                    <a:lumMod val="75000"/>
                  </a:schemeClr>
                </a:solidFill>
                <a:latin typeface="Franklin Gothic Book" pitchFamily="34" charset="0"/>
              </a:rPr>
              <a:t>-</a:t>
            </a:r>
            <a:r>
              <a:rPr lang="en-US" sz="2000" dirty="0">
                <a:solidFill>
                  <a:schemeClr val="tx2">
                    <a:lumMod val="75000"/>
                  </a:schemeClr>
                </a:solidFill>
                <a:latin typeface="Franklin Gothic Book" pitchFamily="34" charset="0"/>
              </a:rPr>
              <a:t>Public Libraries</a:t>
            </a:r>
            <a:br>
              <a:rPr lang="en-US" sz="2000" dirty="0">
                <a:solidFill>
                  <a:schemeClr val="tx2">
                    <a:lumMod val="75000"/>
                  </a:schemeClr>
                </a:solidFill>
                <a:latin typeface="Franklin Gothic Book" pitchFamily="34" charset="0"/>
              </a:rPr>
            </a:br>
            <a:r>
              <a:rPr lang="en-US" sz="2000" dirty="0" smtClean="0">
                <a:solidFill>
                  <a:schemeClr val="tx2">
                    <a:lumMod val="75000"/>
                  </a:schemeClr>
                </a:solidFill>
                <a:latin typeface="Franklin Gothic Book" pitchFamily="34" charset="0"/>
              </a:rPr>
              <a:t>	-</a:t>
            </a:r>
            <a:r>
              <a:rPr lang="en-US" sz="2000" dirty="0">
                <a:solidFill>
                  <a:schemeClr val="tx2">
                    <a:lumMod val="75000"/>
                  </a:schemeClr>
                </a:solidFill>
                <a:latin typeface="Franklin Gothic Book" pitchFamily="34" charset="0"/>
              </a:rPr>
              <a:t>Association Libraries</a:t>
            </a:r>
            <a:br>
              <a:rPr lang="en-US" sz="2000" dirty="0">
                <a:solidFill>
                  <a:schemeClr val="tx2">
                    <a:lumMod val="75000"/>
                  </a:schemeClr>
                </a:solidFill>
                <a:latin typeface="Franklin Gothic Book" pitchFamily="34" charset="0"/>
              </a:rPr>
            </a:br>
            <a:r>
              <a:rPr lang="en-US" sz="2000" dirty="0" smtClean="0">
                <a:solidFill>
                  <a:schemeClr val="tx2">
                    <a:lumMod val="75000"/>
                  </a:schemeClr>
                </a:solidFill>
                <a:latin typeface="Franklin Gothic Book" pitchFamily="34" charset="0"/>
              </a:rPr>
              <a:t>	-</a:t>
            </a:r>
            <a:r>
              <a:rPr lang="en-US" sz="2000" dirty="0">
                <a:solidFill>
                  <a:schemeClr val="tx2">
                    <a:lumMod val="75000"/>
                  </a:schemeClr>
                </a:solidFill>
                <a:latin typeface="Franklin Gothic Book" pitchFamily="34" charset="0"/>
              </a:rPr>
              <a:t>Correctional </a:t>
            </a:r>
            <a:r>
              <a:rPr lang="en-US" sz="2000" dirty="0" smtClean="0">
                <a:solidFill>
                  <a:schemeClr val="tx2">
                    <a:lumMod val="75000"/>
                  </a:schemeClr>
                </a:solidFill>
                <a:latin typeface="Franklin Gothic Book" pitchFamily="34" charset="0"/>
              </a:rPr>
              <a:t>Facility Libraries</a:t>
            </a:r>
            <a:endParaRPr lang="en-US" sz="2000" dirty="0">
              <a:solidFill>
                <a:schemeClr val="tx2">
                  <a:lumMod val="75000"/>
                </a:schemeClr>
              </a:solidFill>
              <a:latin typeface="Franklin Gothic Book" pitchFamily="34" charset="0"/>
            </a:endParaRPr>
          </a:p>
        </p:txBody>
      </p:sp>
      <p:sp>
        <p:nvSpPr>
          <p:cNvPr id="10" name="Line 13"/>
          <p:cNvSpPr>
            <a:spLocks noChangeShapeType="1"/>
          </p:cNvSpPr>
          <p:nvPr/>
        </p:nvSpPr>
        <p:spPr bwMode="auto">
          <a:xfrm flipH="1">
            <a:off x="5181600" y="3810000"/>
            <a:ext cx="0" cy="503802"/>
          </a:xfrm>
          <a:prstGeom prst="line">
            <a:avLst/>
          </a:prstGeom>
          <a:ln>
            <a:solidFill>
              <a:schemeClr val="tx2">
                <a:lumMod val="75000"/>
              </a:schemeClr>
            </a:solidFill>
            <a:headEnd/>
            <a:tailEnd/>
          </a:ln>
          <a:effectLst/>
          <a:extLst/>
        </p:spPr>
        <p:style>
          <a:lnRef idx="2">
            <a:schemeClr val="dk1"/>
          </a:lnRef>
          <a:fillRef idx="0">
            <a:schemeClr val="dk1"/>
          </a:fillRef>
          <a:effectRef idx="1">
            <a:schemeClr val="dk1"/>
          </a:effectRef>
          <a:fontRef idx="minor">
            <a:schemeClr val="tx1"/>
          </a:fontRef>
        </p:style>
        <p:txBody>
          <a:bodyPr wrap="none"/>
          <a:lstStyle/>
          <a:p>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7" name="TextBox 36"/>
          <p:cNvSpPr txBox="1"/>
          <p:nvPr/>
        </p:nvSpPr>
        <p:spPr>
          <a:xfrm>
            <a:off x="1828800" y="533400"/>
            <a:ext cx="5805820" cy="646331"/>
          </a:xfrm>
          <a:prstGeom prst="rect">
            <a:avLst/>
          </a:prstGeom>
          <a:noFill/>
        </p:spPr>
        <p:txBody>
          <a:bodyPr wrap="none" rtlCol="0">
            <a:spAutoFit/>
          </a:bodyPr>
          <a:lstStyle/>
          <a:p>
            <a:r>
              <a:rPr lang="en-US" sz="3600" dirty="0" smtClean="0">
                <a:solidFill>
                  <a:schemeClr val="accent2">
                    <a:lumMod val="75000"/>
                  </a:schemeClr>
                </a:solidFill>
                <a:latin typeface="Gill Sans MT" pitchFamily="34" charset="0"/>
              </a:rPr>
              <a:t>Mohawk Valley Library System</a:t>
            </a:r>
            <a:endParaRPr lang="en-US" sz="3600" dirty="0">
              <a:solidFill>
                <a:schemeClr val="accent2">
                  <a:lumMod val="75000"/>
                </a:schemeClr>
              </a:solidFill>
              <a:latin typeface="Gill Sans MT" pitchFamily="34" charset="0"/>
            </a:endParaRPr>
          </a:p>
        </p:txBody>
      </p:sp>
      <p:sp>
        <p:nvSpPr>
          <p:cNvPr id="11" name="TextBox 10"/>
          <p:cNvSpPr txBox="1"/>
          <p:nvPr/>
        </p:nvSpPr>
        <p:spPr>
          <a:xfrm>
            <a:off x="1600200" y="1295400"/>
            <a:ext cx="6858000" cy="369332"/>
          </a:xfrm>
          <a:prstGeom prst="rect">
            <a:avLst/>
          </a:prstGeom>
          <a:noFill/>
        </p:spPr>
        <p:txBody>
          <a:bodyPr wrap="square" rtlCol="0">
            <a:spAutoFit/>
          </a:bodyPr>
          <a:lstStyle/>
          <a:p>
            <a:r>
              <a:rPr lang="en-US" dirty="0" smtClean="0"/>
              <a:t>Connects 23 libraries through a shared library catalog </a:t>
            </a:r>
            <a:endParaRPr lang="en-US" dirty="0"/>
          </a:p>
        </p:txBody>
      </p:sp>
      <p:sp>
        <p:nvSpPr>
          <p:cNvPr id="12" name="Rectangle 11"/>
          <p:cNvSpPr/>
          <p:nvPr/>
        </p:nvSpPr>
        <p:spPr>
          <a:xfrm>
            <a:off x="2133600" y="2057400"/>
            <a:ext cx="6553200" cy="369332"/>
          </a:xfrm>
          <a:prstGeom prst="rect">
            <a:avLst/>
          </a:prstGeom>
        </p:spPr>
        <p:txBody>
          <a:bodyPr wrap="square">
            <a:spAutoFit/>
          </a:bodyPr>
          <a:lstStyle/>
          <a:p>
            <a:r>
              <a:rPr lang="en-US" dirty="0" smtClean="0"/>
              <a:t>Weekday delivery to all member libraries or requested materials </a:t>
            </a:r>
            <a:endParaRPr lang="en-US" dirty="0"/>
          </a:p>
        </p:txBody>
      </p:sp>
      <p:sp>
        <p:nvSpPr>
          <p:cNvPr id="13" name="Rectangle 12"/>
          <p:cNvSpPr/>
          <p:nvPr/>
        </p:nvSpPr>
        <p:spPr>
          <a:xfrm>
            <a:off x="2743200" y="2819400"/>
            <a:ext cx="6553200" cy="369332"/>
          </a:xfrm>
          <a:prstGeom prst="rect">
            <a:avLst/>
          </a:prstGeom>
        </p:spPr>
        <p:txBody>
          <a:bodyPr wrap="square">
            <a:spAutoFit/>
          </a:bodyPr>
          <a:lstStyle/>
          <a:p>
            <a:r>
              <a:rPr lang="en-US" dirty="0" smtClean="0"/>
              <a:t>Professional Consulting</a:t>
            </a:r>
            <a:endParaRPr lang="en-US" dirty="0"/>
          </a:p>
        </p:txBody>
      </p:sp>
      <p:sp>
        <p:nvSpPr>
          <p:cNvPr id="14" name="Rectangle 13"/>
          <p:cNvSpPr/>
          <p:nvPr/>
        </p:nvSpPr>
        <p:spPr>
          <a:xfrm>
            <a:off x="4343400" y="3429000"/>
            <a:ext cx="6553200" cy="369332"/>
          </a:xfrm>
          <a:prstGeom prst="rect">
            <a:avLst/>
          </a:prstGeom>
        </p:spPr>
        <p:txBody>
          <a:bodyPr wrap="square">
            <a:spAutoFit/>
          </a:bodyPr>
          <a:lstStyle/>
          <a:p>
            <a:r>
              <a:rPr lang="en-US" dirty="0" smtClean="0"/>
              <a:t>Continuing Education &amp; Training</a:t>
            </a:r>
            <a:endParaRPr lang="en-US" dirty="0"/>
          </a:p>
        </p:txBody>
      </p:sp>
      <p:sp>
        <p:nvSpPr>
          <p:cNvPr id="15" name="Rectangle 14"/>
          <p:cNvSpPr/>
          <p:nvPr/>
        </p:nvSpPr>
        <p:spPr>
          <a:xfrm>
            <a:off x="5715000" y="4038600"/>
            <a:ext cx="6553200" cy="369332"/>
          </a:xfrm>
          <a:prstGeom prst="rect">
            <a:avLst/>
          </a:prstGeom>
        </p:spPr>
        <p:txBody>
          <a:bodyPr wrap="square">
            <a:spAutoFit/>
          </a:bodyPr>
          <a:lstStyle/>
          <a:p>
            <a:r>
              <a:rPr lang="en-US" dirty="0" smtClean="0"/>
              <a:t>Grant Writing</a:t>
            </a:r>
            <a:endParaRPr lang="en-US" dirty="0"/>
          </a:p>
        </p:txBody>
      </p:sp>
      <p:sp>
        <p:nvSpPr>
          <p:cNvPr id="16" name="Rectangle 15"/>
          <p:cNvSpPr/>
          <p:nvPr/>
        </p:nvSpPr>
        <p:spPr>
          <a:xfrm>
            <a:off x="6705600" y="4724400"/>
            <a:ext cx="6553200" cy="369332"/>
          </a:xfrm>
          <a:prstGeom prst="rect">
            <a:avLst/>
          </a:prstGeom>
        </p:spPr>
        <p:txBody>
          <a:bodyPr wrap="square">
            <a:spAutoFit/>
          </a:bodyPr>
          <a:lstStyle/>
          <a:p>
            <a:r>
              <a:rPr lang="en-US" dirty="0" smtClean="0"/>
              <a:t>Coordination</a:t>
            </a:r>
            <a:endParaRPr lang="en-US" dirty="0"/>
          </a:p>
        </p:txBody>
      </p:sp>
      <p:pic>
        <p:nvPicPr>
          <p:cNvPr id="5122" name="Picture 2" descr="Mohawk Valley Library System"/>
          <p:cNvPicPr>
            <a:picLocks noChangeAspect="1" noChangeArrowheads="1"/>
          </p:cNvPicPr>
          <p:nvPr/>
        </p:nvPicPr>
        <p:blipFill>
          <a:blip r:embed="rId3" cstate="print"/>
          <a:srcRect/>
          <a:stretch>
            <a:fillRect/>
          </a:stretch>
        </p:blipFill>
        <p:spPr bwMode="auto">
          <a:xfrm>
            <a:off x="1524000" y="4419600"/>
            <a:ext cx="3143250" cy="1333501"/>
          </a:xfrm>
          <a:prstGeom prst="rect">
            <a:avLst/>
          </a:prstGeom>
          <a:noFill/>
        </p:spPr>
      </p:pic>
      <p:sp>
        <p:nvSpPr>
          <p:cNvPr id="17" name="Rectangle 16"/>
          <p:cNvSpPr/>
          <p:nvPr/>
        </p:nvSpPr>
        <p:spPr>
          <a:xfrm>
            <a:off x="7239000" y="5334000"/>
            <a:ext cx="6553200" cy="369332"/>
          </a:xfrm>
          <a:prstGeom prst="rect">
            <a:avLst/>
          </a:prstGeom>
        </p:spPr>
        <p:txBody>
          <a:bodyPr wrap="square">
            <a:spAutoFit/>
          </a:bodyPr>
          <a:lstStyle/>
          <a:p>
            <a:r>
              <a:rPr lang="en-US" dirty="0" smtClean="0"/>
              <a:t>JA</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additive="base">
                                        <p:cTn id="2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additive="base">
                                        <p:cTn id="3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 calcmode="lin" valueType="num">
                                      <p:cBhvr additive="base">
                                        <p:cTn id="3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3" grpId="0" build="allAtOnce"/>
      <p:bldP spid="14" grpId="0" build="allAtOnce"/>
      <p:bldP spid="15" grpId="0" build="allAtOnce"/>
      <p:bldP spid="16" grpId="0" build="p"/>
      <p:bldP spid="1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5" name="Content Placeholder 3" descr="nys public library system map.gif"/>
          <p:cNvPicPr>
            <a:picLocks noChangeAspect="1"/>
          </p:cNvPicPr>
          <p:nvPr/>
        </p:nvPicPr>
        <p:blipFill>
          <a:blip r:embed="rId2" cstate="print"/>
          <a:stretch>
            <a:fillRect/>
          </a:stretch>
        </p:blipFill>
        <p:spPr>
          <a:xfrm>
            <a:off x="1600200" y="152400"/>
            <a:ext cx="7315200" cy="576861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2362200" y="2209800"/>
            <a:ext cx="6147452" cy="1569660"/>
          </a:xfrm>
          <a:prstGeom prst="rect">
            <a:avLst/>
          </a:prstGeom>
          <a:noFill/>
        </p:spPr>
        <p:txBody>
          <a:bodyPr wrap="none" rtlCol="0">
            <a:spAutoFit/>
          </a:bodyPr>
          <a:lstStyle/>
          <a:p>
            <a:pPr algn="ctr"/>
            <a:r>
              <a:rPr lang="en-US" sz="4800" dirty="0" smtClean="0">
                <a:solidFill>
                  <a:schemeClr val="accent2">
                    <a:lumMod val="75000"/>
                  </a:schemeClr>
                </a:solidFill>
                <a:latin typeface="Gill Sans MT" pitchFamily="34" charset="0"/>
              </a:rPr>
              <a:t>Minimum Standards to </a:t>
            </a:r>
          </a:p>
          <a:p>
            <a:pPr algn="ctr"/>
            <a:r>
              <a:rPr lang="en-US" sz="4800" dirty="0" smtClean="0">
                <a:solidFill>
                  <a:schemeClr val="accent2">
                    <a:lumMod val="75000"/>
                  </a:schemeClr>
                </a:solidFill>
                <a:latin typeface="Gill Sans MT" pitchFamily="34" charset="0"/>
              </a:rPr>
              <a:t>be a NYS Public Library</a:t>
            </a:r>
            <a:endParaRPr lang="en-US" sz="4800" dirty="0">
              <a:solidFill>
                <a:schemeClr val="accent2">
                  <a:lumMod val="75000"/>
                </a:schemeClr>
              </a:solidFill>
              <a:latin typeface="Gill Sans MT"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descr="C:\Documents and Settings\mary\Local Settings\Temporary Internet Files\Content.IE5\TLOXMQ2Y\MP900446814[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20562" y="685800"/>
            <a:ext cx="7418638" cy="5334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0" y="0"/>
            <a:ext cx="1371600" cy="6858000"/>
          </a:xfrm>
          <a:prstGeom prst="rect">
            <a:avLst/>
          </a:prstGeom>
          <a:solidFill>
            <a:srgbClr val="86E33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914400" y="6096000"/>
            <a:ext cx="8001000" cy="304800"/>
          </a:xfrm>
          <a:prstGeom prst="rect">
            <a:avLst/>
          </a:prstGeom>
          <a:solidFill>
            <a:srgbClr val="49B5AB"/>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p:cNvSpPr txBox="1"/>
          <p:nvPr/>
        </p:nvSpPr>
        <p:spPr>
          <a:xfrm>
            <a:off x="2743200" y="381000"/>
            <a:ext cx="5186805" cy="830997"/>
          </a:xfrm>
          <a:prstGeom prst="rect">
            <a:avLst/>
          </a:prstGeom>
          <a:noFill/>
        </p:spPr>
        <p:txBody>
          <a:bodyPr wrap="none" rtlCol="0">
            <a:spAutoFit/>
          </a:bodyPr>
          <a:lstStyle/>
          <a:p>
            <a:r>
              <a:rPr lang="en-US" sz="4800" dirty="0" smtClean="0">
                <a:solidFill>
                  <a:schemeClr val="accent2">
                    <a:lumMod val="75000"/>
                  </a:schemeClr>
                </a:solidFill>
                <a:latin typeface="Gill Sans MT" pitchFamily="34" charset="0"/>
              </a:rPr>
              <a:t>#1 Written By-Laws</a:t>
            </a:r>
            <a:endParaRPr lang="en-US" sz="4800" dirty="0">
              <a:solidFill>
                <a:schemeClr val="accent2">
                  <a:lumMod val="75000"/>
                </a:schemeClr>
              </a:solidFill>
              <a:latin typeface="Gill Sans MT"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6294</TotalTime>
  <Words>1019</Words>
  <Application>Microsoft Office PowerPoint</Application>
  <PresentationFormat>On-screen Show (4:3)</PresentationFormat>
  <Paragraphs>185</Paragraphs>
  <Slides>35</Slides>
  <Notes>15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Long Tradition of Library with Art Collections and Galleries in America but very few survive.</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staff</dc:creator>
  <cp:lastModifiedBy>staff</cp:lastModifiedBy>
  <cp:revision>641</cp:revision>
  <dcterms:created xsi:type="dcterms:W3CDTF">2013-08-02T20:12:30Z</dcterms:created>
  <dcterms:modified xsi:type="dcterms:W3CDTF">2013-09-12T15:06:51Z</dcterms:modified>
</cp:coreProperties>
</file>